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1" r:id="rId1"/>
  </p:sldMasterIdLst>
  <p:notesMasterIdLst>
    <p:notesMasterId r:id="rId43"/>
  </p:notesMasterIdLst>
  <p:sldIdLst>
    <p:sldId id="256" r:id="rId2"/>
    <p:sldId id="257" r:id="rId3"/>
    <p:sldId id="415" r:id="rId4"/>
    <p:sldId id="425" r:id="rId5"/>
    <p:sldId id="429" r:id="rId6"/>
    <p:sldId id="432" r:id="rId7"/>
    <p:sldId id="467" r:id="rId8"/>
    <p:sldId id="468" r:id="rId9"/>
    <p:sldId id="417" r:id="rId10"/>
    <p:sldId id="470" r:id="rId11"/>
    <p:sldId id="471" r:id="rId12"/>
    <p:sldId id="469" r:id="rId13"/>
    <p:sldId id="472" r:id="rId14"/>
    <p:sldId id="434" r:id="rId15"/>
    <p:sldId id="435" r:id="rId16"/>
    <p:sldId id="442" r:id="rId17"/>
    <p:sldId id="473" r:id="rId18"/>
    <p:sldId id="474" r:id="rId19"/>
    <p:sldId id="475" r:id="rId20"/>
    <p:sldId id="476" r:id="rId21"/>
    <p:sldId id="477" r:id="rId22"/>
    <p:sldId id="478" r:id="rId23"/>
    <p:sldId id="479" r:id="rId24"/>
    <p:sldId id="481" r:id="rId25"/>
    <p:sldId id="447" r:id="rId26"/>
    <p:sldId id="480" r:id="rId27"/>
    <p:sldId id="484" r:id="rId28"/>
    <p:sldId id="483" r:id="rId29"/>
    <p:sldId id="463" r:id="rId30"/>
    <p:sldId id="449" r:id="rId31"/>
    <p:sldId id="450" r:id="rId32"/>
    <p:sldId id="485" r:id="rId33"/>
    <p:sldId id="404" r:id="rId34"/>
    <p:sldId id="408" r:id="rId35"/>
    <p:sldId id="407" r:id="rId36"/>
    <p:sldId id="413" r:id="rId37"/>
    <p:sldId id="402" r:id="rId38"/>
    <p:sldId id="460" r:id="rId39"/>
    <p:sldId id="266" r:id="rId40"/>
    <p:sldId id="454" r:id="rId41"/>
    <p:sldId id="405" r:id="rId42"/>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FB7FF"/>
    <a:srgbClr val="1F0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54182" autoAdjust="0"/>
  </p:normalViewPr>
  <p:slideViewPr>
    <p:cSldViewPr snapToGrid="0">
      <p:cViewPr varScale="1">
        <p:scale>
          <a:sx n="59" d="100"/>
          <a:sy n="59" d="100"/>
        </p:scale>
        <p:origin x="3210" y="66"/>
      </p:cViewPr>
      <p:guideLst/>
    </p:cSldViewPr>
  </p:slideViewPr>
  <p:notesTextViewPr>
    <p:cViewPr>
      <p:scale>
        <a:sx n="1" d="1"/>
        <a:sy n="1" d="1"/>
      </p:scale>
      <p:origin x="0" y="-36"/>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745526C-943F-431C-8C2E-453265FCE9CF}" type="datetimeFigureOut">
              <a:rPr lang="en-US" smtClean="0"/>
              <a:t>5/28/2019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13EE68B-DA60-4EFE-A7E8-28BD5FD67681}" type="slidenum">
              <a:rPr lang="en-US" smtClean="0"/>
              <a:t>‹#›</a:t>
            </a:fld>
            <a:endParaRPr lang="en-US"/>
          </a:p>
        </p:txBody>
      </p:sp>
    </p:spTree>
    <p:extLst>
      <p:ext uri="{BB962C8B-B14F-4D97-AF65-F5344CB8AC3E}">
        <p14:creationId xmlns:p14="http://schemas.microsoft.com/office/powerpoint/2010/main" val="91697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will:</a:t>
            </a:r>
          </a:p>
          <a:p>
            <a:r>
              <a:rPr lang="en-US" dirty="0"/>
              <a:t>1.) Provide some relevant background information</a:t>
            </a:r>
          </a:p>
          <a:p>
            <a:endParaRPr lang="en-US" dirty="0"/>
          </a:p>
          <a:p>
            <a:r>
              <a:rPr lang="en-US" dirty="0"/>
              <a:t>2.) describe some of the more relevant aspects of experimental design </a:t>
            </a:r>
          </a:p>
          <a:p>
            <a:endParaRPr lang="en-US" dirty="0"/>
          </a:p>
          <a:p>
            <a:r>
              <a:rPr lang="en-US" dirty="0"/>
              <a:t>3.) introduce several mass spec platforms, and describe how these LC/MS measurements are made</a:t>
            </a:r>
          </a:p>
          <a:p>
            <a:endParaRPr lang="en-US" dirty="0"/>
          </a:p>
          <a:p>
            <a:r>
              <a:rPr lang="en-US" dirty="0"/>
              <a:t>4.) and finally, I will describe a research application that utilized the isotope tracing techniques described. </a:t>
            </a:r>
          </a:p>
        </p:txBody>
      </p:sp>
      <p:sp>
        <p:nvSpPr>
          <p:cNvPr id="4" name="Slide Number Placeholder 3"/>
          <p:cNvSpPr>
            <a:spLocks noGrp="1"/>
          </p:cNvSpPr>
          <p:nvPr>
            <p:ph type="sldNum" sz="quarter" idx="10"/>
          </p:nvPr>
        </p:nvSpPr>
        <p:spPr/>
        <p:txBody>
          <a:bodyPr/>
          <a:lstStyle/>
          <a:p>
            <a:fld id="{C13EE68B-DA60-4EFE-A7E8-28BD5FD67681}" type="slidenum">
              <a:rPr lang="en-US" smtClean="0"/>
              <a:t>1</a:t>
            </a:fld>
            <a:endParaRPr lang="en-US"/>
          </a:p>
        </p:txBody>
      </p:sp>
    </p:spTree>
    <p:extLst>
      <p:ext uri="{BB962C8B-B14F-4D97-AF65-F5344CB8AC3E}">
        <p14:creationId xmlns:p14="http://schemas.microsoft.com/office/powerpoint/2010/main" val="90132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with</a:t>
            </a:r>
            <a:r>
              <a:rPr lang="en-US" baseline="0" dirty="0"/>
              <a:t> a rational study design.</a:t>
            </a:r>
          </a:p>
          <a:p>
            <a:endParaRPr lang="en-US" baseline="0" dirty="0"/>
          </a:p>
          <a:p>
            <a:r>
              <a:rPr lang="en-US" b="1" baseline="0" dirty="0"/>
              <a:t>Preparation Phase:</a:t>
            </a:r>
          </a:p>
          <a:p>
            <a:r>
              <a:rPr lang="en-US" baseline="0" dirty="0"/>
              <a:t>Question 1: How will the study subjects be prepared prior to study initiation? </a:t>
            </a:r>
          </a:p>
          <a:p>
            <a:r>
              <a:rPr lang="en-US" b="1" baseline="0" dirty="0"/>
              <a:t>Nutrient Status of subjects: Depleted / Sufficient / Sufficient &amp; Supplemented with vitamins/therapeutics</a:t>
            </a:r>
          </a:p>
          <a:p>
            <a:endParaRPr lang="en-US" b="1" baseline="0" dirty="0"/>
          </a:p>
          <a:p>
            <a:r>
              <a:rPr lang="en-US" b="1" baseline="0" dirty="0"/>
              <a:t>Press the down arrow</a:t>
            </a:r>
          </a:p>
          <a:p>
            <a:r>
              <a:rPr lang="en-US" b="1" baseline="0" dirty="0"/>
              <a:t>Initiation phase:</a:t>
            </a:r>
          </a:p>
          <a:p>
            <a:r>
              <a:rPr lang="en-US" b="1" baseline="0" dirty="0"/>
              <a:t>Question 2: </a:t>
            </a:r>
            <a:r>
              <a:rPr lang="en-US" b="0" baseline="0" dirty="0"/>
              <a:t>How will the stable-isotope tracer be administered to the study subjects? </a:t>
            </a:r>
            <a:r>
              <a:rPr lang="en-US" b="1" baseline="0" dirty="0"/>
              <a:t>Media / food or water / IP – IV bolus – oral gavage</a:t>
            </a:r>
          </a:p>
          <a:p>
            <a:r>
              <a:rPr lang="en-US" b="1" baseline="0" dirty="0"/>
              <a:t>                     </a:t>
            </a:r>
            <a:r>
              <a:rPr lang="en-US" b="0" baseline="0" dirty="0"/>
              <a:t>What is the duration of administration?</a:t>
            </a:r>
          </a:p>
          <a:p>
            <a:endParaRPr lang="en-US" b="0" baseline="0" dirty="0"/>
          </a:p>
          <a:p>
            <a:r>
              <a:rPr lang="en-US" b="1" baseline="0" dirty="0"/>
              <a:t>Press the down arrow</a:t>
            </a:r>
          </a:p>
          <a:p>
            <a:r>
              <a:rPr lang="en-US" b="1" baseline="0" dirty="0"/>
              <a:t>Sampling phase</a:t>
            </a:r>
            <a:r>
              <a:rPr lang="en-US" b="0" baseline="0" dirty="0"/>
              <a:t>:</a:t>
            </a:r>
          </a:p>
          <a:p>
            <a:r>
              <a:rPr lang="en-US" b="0" baseline="0" dirty="0"/>
              <a:t>Question 3: What are the sampling time points? Technical vs. biological replicates? How will enzymatic quenching be performed, enzymatic inhibitor vs. liquid nitrogen quenching? </a:t>
            </a:r>
          </a:p>
        </p:txBody>
      </p:sp>
      <p:sp>
        <p:nvSpPr>
          <p:cNvPr id="4" name="Slide Number Placeholder 3"/>
          <p:cNvSpPr>
            <a:spLocks noGrp="1"/>
          </p:cNvSpPr>
          <p:nvPr>
            <p:ph type="sldNum" sz="quarter" idx="10"/>
          </p:nvPr>
        </p:nvSpPr>
        <p:spPr/>
        <p:txBody>
          <a:bodyPr/>
          <a:lstStyle/>
          <a:p>
            <a:fld id="{C13EE68B-DA60-4EFE-A7E8-28BD5FD67681}" type="slidenum">
              <a:rPr lang="en-US" smtClean="0"/>
              <a:t>10</a:t>
            </a:fld>
            <a:endParaRPr lang="en-US"/>
          </a:p>
        </p:txBody>
      </p:sp>
    </p:spTree>
    <p:extLst>
      <p:ext uri="{BB962C8B-B14F-4D97-AF65-F5344CB8AC3E}">
        <p14:creationId xmlns:p14="http://schemas.microsoft.com/office/powerpoint/2010/main" val="345292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3 of this presentation</a:t>
            </a:r>
            <a:r>
              <a:rPr lang="en-US" baseline="0" dirty="0"/>
              <a:t> addresses some of the practical design aspects of an isotope tracing experiment.</a:t>
            </a:r>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11</a:t>
            </a:fld>
            <a:endParaRPr lang="en-US"/>
          </a:p>
        </p:txBody>
      </p:sp>
    </p:spTree>
    <p:extLst>
      <p:ext uri="{BB962C8B-B14F-4D97-AF65-F5344CB8AC3E}">
        <p14:creationId xmlns:p14="http://schemas.microsoft.com/office/powerpoint/2010/main" val="106033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Red section of this graphic illustrates the diversity in the most popular triple-quad mass spectrometers on the market.</a:t>
            </a:r>
          </a:p>
          <a:p>
            <a:endParaRPr lang="en-US" dirty="0"/>
          </a:p>
          <a:p>
            <a:r>
              <a:rPr lang="en-US" baseline="0" dirty="0"/>
              <a:t>Generally, all </a:t>
            </a:r>
            <a:r>
              <a:rPr lang="en-US" baseline="0" dirty="0" err="1"/>
              <a:t>QqQs</a:t>
            </a:r>
            <a:r>
              <a:rPr lang="en-US" baseline="0" dirty="0"/>
              <a:t> have similar performance characteristics such as:   </a:t>
            </a:r>
            <a:r>
              <a:rPr lang="en-US" baseline="0" dirty="0" err="1"/>
              <a:t>i</a:t>
            </a:r>
            <a:r>
              <a:rPr lang="en-US" baseline="0" dirty="0"/>
              <a:t>) sensitivity;    ii)  acquisition speed;   and,  iii) for the ability to schedule SRM transitions</a:t>
            </a:r>
          </a:p>
          <a:p>
            <a:endParaRPr lang="en-US" baseline="0" dirty="0"/>
          </a:p>
          <a:p>
            <a:r>
              <a:rPr lang="en-US" baseline="0" dirty="0" err="1"/>
              <a:t>QqQs</a:t>
            </a:r>
            <a:r>
              <a:rPr lang="en-US" baseline="0" dirty="0"/>
              <a:t> are the gold standard instrument platform for targeted bioanalysis, and are useful for relative or absolute quantitation.</a:t>
            </a:r>
          </a:p>
          <a:p>
            <a:endParaRPr lang="en-US" baseline="0" dirty="0"/>
          </a:p>
          <a:p>
            <a:r>
              <a:rPr lang="en-US" baseline="0" dirty="0" err="1"/>
              <a:t>QqQs</a:t>
            </a:r>
            <a:r>
              <a:rPr lang="en-US" baseline="0" dirty="0"/>
              <a:t> are useful for positional Isotopomer analysis, but the analytical result tables may require a substantial amount of post-processing.</a:t>
            </a:r>
          </a:p>
          <a:p>
            <a:endParaRPr lang="en-US" baseline="0" dirty="0"/>
          </a:p>
          <a:p>
            <a:r>
              <a:rPr lang="en-US" b="1" baseline="0" dirty="0"/>
              <a:t>Press the down arrow</a:t>
            </a:r>
          </a:p>
          <a:p>
            <a:r>
              <a:rPr lang="en-US" b="1" baseline="0" dirty="0"/>
              <a:t>The Green Section of the graphic illustrates the diversity of commercially available </a:t>
            </a:r>
            <a:r>
              <a:rPr lang="en-US" b="1" baseline="0" dirty="0" err="1"/>
              <a:t>QToF</a:t>
            </a:r>
            <a:r>
              <a:rPr lang="en-US" b="1" baseline="0" dirty="0"/>
              <a:t> mass spectrometers.</a:t>
            </a:r>
          </a:p>
          <a:p>
            <a:endParaRPr lang="en-US" b="0" baseline="0" dirty="0"/>
          </a:p>
          <a:p>
            <a:r>
              <a:rPr lang="en-US" b="0" baseline="0" dirty="0" err="1"/>
              <a:t>QToF</a:t>
            </a:r>
            <a:r>
              <a:rPr lang="en-US" b="0" baseline="0" dirty="0"/>
              <a:t> mass spectrometers are essentially a modified triple-quad, where the second mass analyzing quadrupole is replaced with a field-free time-of-flight tube.</a:t>
            </a:r>
          </a:p>
          <a:p>
            <a:endParaRPr lang="en-US" b="0" baseline="0" dirty="0"/>
          </a:p>
          <a:p>
            <a:r>
              <a:rPr lang="en-US" b="0" baseline="0" dirty="0" err="1"/>
              <a:t>QToFs</a:t>
            </a:r>
            <a:r>
              <a:rPr lang="en-US" b="0" baseline="0" dirty="0"/>
              <a:t> are useful for </a:t>
            </a:r>
            <a:r>
              <a:rPr lang="en-US" b="0" baseline="0" dirty="0" err="1"/>
              <a:t>i</a:t>
            </a:r>
            <a:r>
              <a:rPr lang="en-US" b="0" baseline="0" dirty="0"/>
              <a:t>) for targeted or unbiased analysis; ii) for relative or absolute quant; and, iii) may be useful for positional Isotopomer analysis (corrections may still be needed).</a:t>
            </a:r>
          </a:p>
          <a:p>
            <a:endParaRPr lang="en-US" b="0" baseline="0" dirty="0"/>
          </a:p>
          <a:p>
            <a:r>
              <a:rPr lang="en-US" b="0" baseline="0" dirty="0" err="1"/>
              <a:t>QToFs</a:t>
            </a:r>
            <a:r>
              <a:rPr lang="en-US" b="0" baseline="0" dirty="0"/>
              <a:t> are generally less robust and cost more than the </a:t>
            </a:r>
            <a:r>
              <a:rPr lang="en-US" b="0" baseline="0" dirty="0" err="1"/>
              <a:t>QqQs</a:t>
            </a:r>
            <a:r>
              <a:rPr lang="en-US" b="0" baseline="0" dirty="0"/>
              <a:t>.</a:t>
            </a:r>
          </a:p>
          <a:p>
            <a:endParaRPr lang="en-US" b="0" baseline="0" dirty="0"/>
          </a:p>
          <a:p>
            <a:r>
              <a:rPr lang="en-US" b="1" baseline="0" dirty="0"/>
              <a:t>Press the down arrow</a:t>
            </a:r>
          </a:p>
          <a:p>
            <a:r>
              <a:rPr lang="en-US" b="1" baseline="0" dirty="0"/>
              <a:t>The Blue Section of the graphic illustrates several of the thermo scientific OrbiTrap-based mass spectrometers.</a:t>
            </a:r>
          </a:p>
          <a:p>
            <a:endParaRPr lang="en-US" b="1" baseline="0" dirty="0"/>
          </a:p>
          <a:p>
            <a:r>
              <a:rPr lang="en-US" b="0" baseline="0" dirty="0"/>
              <a:t>Orbitraps are useful: </a:t>
            </a:r>
            <a:r>
              <a:rPr lang="en-US" b="0" baseline="0" dirty="0" err="1"/>
              <a:t>i</a:t>
            </a:r>
            <a:r>
              <a:rPr lang="en-US" b="0" baseline="0" dirty="0"/>
              <a:t>) for targeted or unbiased analysis; ii) for relative quant; and iii) for measuring stable-isotope labeled atoms with sufficient resolution to discriminate between the neutron labeling of different atomic nuclei (</a:t>
            </a:r>
            <a:r>
              <a:rPr lang="en-US" b="0" i="1" baseline="0" dirty="0"/>
              <a:t>e.g</a:t>
            </a:r>
            <a:r>
              <a:rPr lang="en-US" b="0" baseline="0" dirty="0"/>
              <a:t>., deuterium and carbon-13 labeling).</a:t>
            </a:r>
          </a:p>
          <a:p>
            <a:endParaRPr lang="en-US" b="0" baseline="0" dirty="0"/>
          </a:p>
          <a:p>
            <a:r>
              <a:rPr lang="en-US" b="0" baseline="0" dirty="0"/>
              <a:t>Orbitraps may be used for absolute quantitation, but the instrument calibration may suffer from trap filling effects because of the automatic gain control thresholding.</a:t>
            </a:r>
          </a:p>
          <a:p>
            <a:endParaRPr lang="en-US" b="0" baseline="0" dirty="0"/>
          </a:p>
          <a:p>
            <a:r>
              <a:rPr lang="en-US" b="0" baseline="0" dirty="0"/>
              <a:t>Orbitraps are not useful for positional isotopomer analysis because the lowest scan limit is </a:t>
            </a:r>
            <a:r>
              <a:rPr lang="en-US" b="0" i="1" baseline="0" dirty="0"/>
              <a:t>m/z</a:t>
            </a:r>
            <a:r>
              <a:rPr lang="en-US" b="0" baseline="0" dirty="0"/>
              <a:t> 50.</a:t>
            </a:r>
          </a:p>
          <a:p>
            <a:pPr defTabSz="931774">
              <a:defRPr/>
            </a:pPr>
            <a:endParaRPr lang="en-US" b="0" baseline="0" dirty="0"/>
          </a:p>
          <a:p>
            <a:pPr defTabSz="931774">
              <a:defRPr/>
            </a:pPr>
            <a:r>
              <a:rPr lang="en-US" b="0" baseline="0" dirty="0"/>
              <a:t>These instruments are much less robust than </a:t>
            </a:r>
            <a:r>
              <a:rPr lang="en-US" b="0" baseline="0" dirty="0" err="1"/>
              <a:t>QqQs</a:t>
            </a:r>
            <a:r>
              <a:rPr lang="en-US" b="0" baseline="0" dirty="0"/>
              <a:t> and are very costly (up to 3x $ of </a:t>
            </a:r>
            <a:r>
              <a:rPr lang="en-US" b="0" baseline="0" dirty="0" err="1"/>
              <a:t>QqQ</a:t>
            </a:r>
            <a:r>
              <a:rPr lang="en-US" b="0" baseline="0" dirty="0"/>
              <a:t>)</a:t>
            </a:r>
          </a:p>
          <a:p>
            <a:pPr defTabSz="931774">
              <a:defRPr/>
            </a:pPr>
            <a:endParaRPr lang="en-US" b="0" baseline="0" dirty="0"/>
          </a:p>
          <a:p>
            <a:endParaRPr lang="en-US" b="1" dirty="0"/>
          </a:p>
        </p:txBody>
      </p:sp>
      <p:sp>
        <p:nvSpPr>
          <p:cNvPr id="4" name="Slide Number Placeholder 3"/>
          <p:cNvSpPr>
            <a:spLocks noGrp="1"/>
          </p:cNvSpPr>
          <p:nvPr>
            <p:ph type="sldNum" sz="quarter" idx="10"/>
          </p:nvPr>
        </p:nvSpPr>
        <p:spPr/>
        <p:txBody>
          <a:bodyPr/>
          <a:lstStyle/>
          <a:p>
            <a:fld id="{C13EE68B-DA60-4EFE-A7E8-28BD5FD67681}" type="slidenum">
              <a:rPr lang="en-US" smtClean="0"/>
              <a:t>12</a:t>
            </a:fld>
            <a:endParaRPr lang="en-US"/>
          </a:p>
        </p:txBody>
      </p:sp>
    </p:spTree>
    <p:extLst>
      <p:ext uri="{BB962C8B-B14F-4D97-AF65-F5344CB8AC3E}">
        <p14:creationId xmlns:p14="http://schemas.microsoft.com/office/powerpoint/2010/main" val="2219036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a:t>
            </a:r>
            <a:r>
              <a:rPr lang="en-US" baseline="0" dirty="0"/>
              <a:t> begin to talk about mass spec instrumentation, there are some pertinent terms and concepts that need to be defined.</a:t>
            </a:r>
          </a:p>
          <a:p>
            <a:endParaRPr lang="en-US" baseline="0" dirty="0"/>
          </a:p>
          <a:p>
            <a:r>
              <a:rPr lang="en-US" b="1" baseline="0" dirty="0">
                <a:solidFill>
                  <a:srgbClr val="FF0000"/>
                </a:solidFill>
              </a:rPr>
              <a:t>Protonated and deprotonated molecular ion – Alanine is zwitterion</a:t>
            </a:r>
          </a:p>
          <a:p>
            <a:endParaRPr lang="en-US" b="0" baseline="0" dirty="0">
              <a:solidFill>
                <a:srgbClr val="FF0000"/>
              </a:solidFill>
            </a:endParaRPr>
          </a:p>
          <a:p>
            <a:r>
              <a:rPr lang="en-US" b="1" baseline="0" dirty="0">
                <a:solidFill>
                  <a:srgbClr val="FF0000"/>
                </a:solidFill>
              </a:rPr>
              <a:t>Press the down arrow</a:t>
            </a:r>
          </a:p>
          <a:p>
            <a:r>
              <a:rPr lang="en-US" b="0" baseline="0" dirty="0">
                <a:solidFill>
                  <a:srgbClr val="FF0000"/>
                </a:solidFill>
              </a:rPr>
              <a:t>This figure is a generalized cartoon of </a:t>
            </a:r>
            <a:r>
              <a:rPr lang="en-US" b="0" baseline="0" dirty="0" err="1">
                <a:solidFill>
                  <a:srgbClr val="FF0000"/>
                </a:solidFill>
              </a:rPr>
              <a:t>QqQ</a:t>
            </a:r>
            <a:r>
              <a:rPr lang="en-US" b="0" baseline="0" dirty="0">
                <a:solidFill>
                  <a:srgbClr val="FF0000"/>
                </a:solidFill>
              </a:rPr>
              <a:t> with a typical source and ion optic configuration. And the scan mode being reviewed here is called Selected Reaction Monitoring, or SRM</a:t>
            </a:r>
          </a:p>
          <a:p>
            <a:endParaRPr lang="en-US" b="0" baseline="0" dirty="0">
              <a:solidFill>
                <a:srgbClr val="FF0000"/>
              </a:solidFill>
            </a:endParaRPr>
          </a:p>
          <a:p>
            <a:r>
              <a:rPr lang="en-US" b="1" baseline="0" dirty="0">
                <a:solidFill>
                  <a:srgbClr val="FF0000"/>
                </a:solidFill>
              </a:rPr>
              <a:t>Press the down arrow (ions and arrow shows up)</a:t>
            </a:r>
          </a:p>
          <a:p>
            <a:r>
              <a:rPr lang="en-US" b="0" baseline="0" dirty="0">
                <a:solidFill>
                  <a:srgbClr val="FF0000"/>
                </a:solidFill>
              </a:rPr>
              <a:t>Chromatographic</a:t>
            </a:r>
            <a:r>
              <a:rPr lang="en-US" b="1" baseline="0" dirty="0">
                <a:solidFill>
                  <a:srgbClr val="FF0000"/>
                </a:solidFill>
              </a:rPr>
              <a:t> </a:t>
            </a:r>
            <a:r>
              <a:rPr lang="en-US" b="0" baseline="0" dirty="0">
                <a:solidFill>
                  <a:srgbClr val="FF0000"/>
                </a:solidFill>
              </a:rPr>
              <a:t>effluent from LC, IC, CE, or SFC separations modules may be introduced into the source region of the MS system – analyte is alanine, and the co-eluting compounds are red, green, and blue dots </a:t>
            </a:r>
          </a:p>
          <a:p>
            <a:endParaRPr lang="en-US" b="0" baseline="0" dirty="0">
              <a:solidFill>
                <a:srgbClr val="FF0000"/>
              </a:solidFill>
            </a:endParaRPr>
          </a:p>
          <a:p>
            <a:r>
              <a:rPr lang="en-US" b="1" baseline="0" dirty="0">
                <a:solidFill>
                  <a:srgbClr val="FF0000"/>
                </a:solidFill>
              </a:rPr>
              <a:t>The ion source performs the following functions: </a:t>
            </a:r>
          </a:p>
          <a:p>
            <a:r>
              <a:rPr lang="en-US" b="0" baseline="0" dirty="0" err="1">
                <a:solidFill>
                  <a:srgbClr val="FF0000"/>
                </a:solidFill>
              </a:rPr>
              <a:t>i</a:t>
            </a:r>
            <a:r>
              <a:rPr lang="en-US" b="0" baseline="0" dirty="0">
                <a:solidFill>
                  <a:srgbClr val="FF0000"/>
                </a:solidFill>
              </a:rPr>
              <a:t>) ±kV voltage is applied to the effluent at the tip of the ESI emitter, and the effluent is emitted as small droplets</a:t>
            </a:r>
          </a:p>
          <a:p>
            <a:r>
              <a:rPr lang="en-US" b="0" baseline="0" dirty="0">
                <a:solidFill>
                  <a:srgbClr val="FF0000"/>
                </a:solidFill>
              </a:rPr>
              <a:t>ii) solvent drop drying yields ionization of dissolved compounds</a:t>
            </a:r>
          </a:p>
          <a:p>
            <a:r>
              <a:rPr lang="en-US" b="0" baseline="0" dirty="0">
                <a:solidFill>
                  <a:srgbClr val="FF0000"/>
                </a:solidFill>
              </a:rPr>
              <a:t>iii) coulombic repulsion drives the ions from the liquid phase into the vapor phase</a:t>
            </a:r>
          </a:p>
          <a:p>
            <a:r>
              <a:rPr lang="en-US" b="0" baseline="0" dirty="0">
                <a:solidFill>
                  <a:srgbClr val="FF0000"/>
                </a:solidFill>
              </a:rPr>
              <a:t>iv) a voltage differential accelerates the ions towards the orifice and into the high-vacuum region of the MS system.   </a:t>
            </a:r>
          </a:p>
          <a:p>
            <a:endParaRPr lang="en-US" b="0" baseline="0" dirty="0">
              <a:solidFill>
                <a:srgbClr val="FF0000"/>
              </a:solidFill>
            </a:endParaRPr>
          </a:p>
          <a:p>
            <a:r>
              <a:rPr lang="en-US" b="1" baseline="0" dirty="0">
                <a:solidFill>
                  <a:srgbClr val="FF0000"/>
                </a:solidFill>
              </a:rPr>
              <a:t>Once the ions are inside of the high-vacuum regions, the ion optics perform the following functions:</a:t>
            </a:r>
          </a:p>
          <a:p>
            <a:r>
              <a:rPr lang="en-US" b="0" baseline="0" dirty="0">
                <a:solidFill>
                  <a:srgbClr val="FF0000"/>
                </a:solidFill>
              </a:rPr>
              <a:t>i.) ions are collimated into a focused beam and are accelerated towards the first mass filtering quadrupole (Q1).</a:t>
            </a:r>
          </a:p>
          <a:p>
            <a:r>
              <a:rPr lang="en-US" b="0" baseline="0" dirty="0">
                <a:solidFill>
                  <a:srgbClr val="FF0000"/>
                </a:solidFill>
              </a:rPr>
              <a:t>ii) Q1 is tuned so </a:t>
            </a:r>
            <a:r>
              <a:rPr lang="en-US" b="1" baseline="0" dirty="0">
                <a:solidFill>
                  <a:srgbClr val="FF0000"/>
                </a:solidFill>
              </a:rPr>
              <a:t>alanine and other isobaric ions </a:t>
            </a:r>
            <a:r>
              <a:rPr lang="en-US" b="0" baseline="0" dirty="0">
                <a:solidFill>
                  <a:srgbClr val="FF0000"/>
                </a:solidFill>
              </a:rPr>
              <a:t>have a stable trajectory and are able to translate through the quadrupole field. </a:t>
            </a:r>
          </a:p>
          <a:p>
            <a:r>
              <a:rPr lang="en-US" b="0" baseline="0" dirty="0">
                <a:solidFill>
                  <a:srgbClr val="FF0000"/>
                </a:solidFill>
              </a:rPr>
              <a:t>iii) Other background ions, with differing </a:t>
            </a:r>
            <a:r>
              <a:rPr lang="en-US" b="0" i="1" baseline="0" dirty="0">
                <a:solidFill>
                  <a:srgbClr val="FF0000"/>
                </a:solidFill>
              </a:rPr>
              <a:t>m/z</a:t>
            </a:r>
            <a:r>
              <a:rPr lang="en-US" b="0" baseline="0" dirty="0">
                <a:solidFill>
                  <a:srgbClr val="FF0000"/>
                </a:solidFill>
              </a:rPr>
              <a:t> ratios, collide with the quadrupoles, their charge is neutralized, and they are removed from the MS by the vacuum.</a:t>
            </a:r>
          </a:p>
          <a:p>
            <a:r>
              <a:rPr lang="en-US" b="0" baseline="0" dirty="0">
                <a:solidFill>
                  <a:srgbClr val="FF0000"/>
                </a:solidFill>
              </a:rPr>
              <a:t>iv) The alanine ions are accelerated towards the collision cell – a sheathed quadrupole that can be filled with a collision gas such as nitrogen or argon.</a:t>
            </a:r>
          </a:p>
          <a:p>
            <a:endParaRPr lang="en-US" b="0" baseline="0" dirty="0">
              <a:solidFill>
                <a:srgbClr val="FF0000"/>
              </a:solidFill>
            </a:endParaRPr>
          </a:p>
          <a:p>
            <a:r>
              <a:rPr lang="en-US" b="1" baseline="0" dirty="0">
                <a:solidFill>
                  <a:srgbClr val="FF0000"/>
                </a:solidFill>
              </a:rPr>
              <a:t>Press the down arrow (CID graphic shows up)</a:t>
            </a:r>
          </a:p>
          <a:p>
            <a:r>
              <a:rPr lang="en-US" b="0" baseline="0" dirty="0">
                <a:solidFill>
                  <a:srgbClr val="FF0000"/>
                </a:solidFill>
              </a:rPr>
              <a:t>In the collision cell, high-energy alanine ions collide with nitrogen, and the collisionally-excited alanine ions break apart into predictable ion fragments – a process known as </a:t>
            </a:r>
            <a:r>
              <a:rPr lang="en-US" b="0" baseline="0" dirty="0" err="1">
                <a:solidFill>
                  <a:srgbClr val="FF0000"/>
                </a:solidFill>
              </a:rPr>
              <a:t>Collisionally</a:t>
            </a:r>
            <a:r>
              <a:rPr lang="en-US" b="0" baseline="0" dirty="0">
                <a:solidFill>
                  <a:srgbClr val="FF0000"/>
                </a:solidFill>
              </a:rPr>
              <a:t>-Induced Disassociation, or CID</a:t>
            </a:r>
          </a:p>
          <a:p>
            <a:endParaRPr lang="en-US" b="0" baseline="0" dirty="0">
              <a:solidFill>
                <a:srgbClr val="FF0000"/>
              </a:solidFill>
            </a:endParaRPr>
          </a:p>
          <a:p>
            <a:r>
              <a:rPr lang="en-US" b="0" baseline="0" dirty="0">
                <a:solidFill>
                  <a:srgbClr val="FF0000"/>
                </a:solidFill>
              </a:rPr>
              <a:t>The fragment ions are collimated into a beam and are accelerated out of the collision cell towards the second mass filtering quadrupole (Q3).</a:t>
            </a:r>
          </a:p>
          <a:p>
            <a:endParaRPr lang="en-US" b="0" baseline="0" dirty="0">
              <a:solidFill>
                <a:srgbClr val="FF0000"/>
              </a:solidFill>
            </a:endParaRPr>
          </a:p>
          <a:p>
            <a:r>
              <a:rPr lang="en-US" b="1" baseline="0" dirty="0">
                <a:solidFill>
                  <a:srgbClr val="FF0000"/>
                </a:solidFill>
              </a:rPr>
              <a:t>Press the down arrow (CID graphic disappears)</a:t>
            </a:r>
          </a:p>
          <a:p>
            <a:pPr defTabSz="931774">
              <a:defRPr/>
            </a:pPr>
            <a:r>
              <a:rPr lang="en-US" b="0" baseline="0" dirty="0">
                <a:solidFill>
                  <a:srgbClr val="FF0000"/>
                </a:solidFill>
              </a:rPr>
              <a:t>Q3 is tuned so a </a:t>
            </a:r>
            <a:r>
              <a:rPr lang="en-US" b="1" baseline="0" dirty="0">
                <a:solidFill>
                  <a:srgbClr val="FF0000"/>
                </a:solidFill>
              </a:rPr>
              <a:t>specific alanine or other potential isobaric fragment ions </a:t>
            </a:r>
            <a:r>
              <a:rPr lang="en-US" b="0" baseline="0" dirty="0">
                <a:solidFill>
                  <a:srgbClr val="FF0000"/>
                </a:solidFill>
              </a:rPr>
              <a:t>have a stable trajectory and translate through the quadrupole field for detection. </a:t>
            </a:r>
          </a:p>
          <a:p>
            <a:endParaRPr lang="en-US" b="0" baseline="0" dirty="0">
              <a:solidFill>
                <a:srgbClr val="FF0000"/>
              </a:solidFill>
            </a:endParaRPr>
          </a:p>
          <a:p>
            <a:r>
              <a:rPr lang="en-US" b="0" baseline="0" dirty="0">
                <a:solidFill>
                  <a:srgbClr val="FF0000"/>
                </a:solidFill>
              </a:rPr>
              <a:t>Other background ions, with differing </a:t>
            </a:r>
            <a:r>
              <a:rPr lang="en-US" b="0" i="1" baseline="0" dirty="0">
                <a:solidFill>
                  <a:srgbClr val="FF0000"/>
                </a:solidFill>
              </a:rPr>
              <a:t>m/z</a:t>
            </a:r>
            <a:r>
              <a:rPr lang="en-US" b="0" baseline="0" dirty="0">
                <a:solidFill>
                  <a:srgbClr val="FF0000"/>
                </a:solidFill>
              </a:rPr>
              <a:t> ratios, collide with the quadrupoles, their charge is neutralized, and they are removed from the MS by the vacuum.</a:t>
            </a:r>
          </a:p>
          <a:p>
            <a:pPr defTabSz="931774">
              <a:defRPr/>
            </a:pPr>
            <a:endParaRPr lang="en-US" b="0" baseline="0" dirty="0">
              <a:solidFill>
                <a:srgbClr val="FF0000"/>
              </a:solidFill>
            </a:endParaRPr>
          </a:p>
          <a:p>
            <a:pPr defTabSz="931774">
              <a:defRPr/>
            </a:pPr>
            <a:r>
              <a:rPr lang="en-US" b="0" baseline="0" dirty="0">
                <a:solidFill>
                  <a:srgbClr val="FF0000"/>
                </a:solidFill>
              </a:rPr>
              <a:t>The scan mode depicted is known as selected Reaction Monitoring, or SRM, and the These Q1 to Q3 ion pairs are known as precursor to product ion transitions.</a:t>
            </a:r>
          </a:p>
          <a:p>
            <a:pPr defTabSz="931774">
              <a:defRPr/>
            </a:pPr>
            <a:endParaRPr lang="en-US" b="0" baseline="0" dirty="0">
              <a:solidFill>
                <a:srgbClr val="FF0000"/>
              </a:solidFill>
            </a:endParaRPr>
          </a:p>
          <a:p>
            <a:pPr defTabSz="931774">
              <a:defRPr/>
            </a:pPr>
            <a:r>
              <a:rPr lang="en-US" b="0" baseline="0" dirty="0">
                <a:solidFill>
                  <a:srgbClr val="FF0000"/>
                </a:solidFill>
              </a:rPr>
              <a:t>Press the down arrow for the MS/MS table.</a:t>
            </a:r>
          </a:p>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C13EE68B-DA60-4EFE-A7E8-28BD5FD67681}" type="slidenum">
              <a:rPr lang="en-US" smtClean="0"/>
              <a:t>13</a:t>
            </a:fld>
            <a:endParaRPr lang="en-US"/>
          </a:p>
        </p:txBody>
      </p:sp>
    </p:spTree>
    <p:extLst>
      <p:ext uri="{BB962C8B-B14F-4D97-AF65-F5344CB8AC3E}">
        <p14:creationId xmlns:p14="http://schemas.microsoft.com/office/powerpoint/2010/main" val="288786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MS </a:t>
            </a:r>
            <a:r>
              <a:rPr lang="en-US" baseline="0" dirty="0"/>
              <a:t>spectrum presented here is for a neat solution of Alanine.</a:t>
            </a:r>
          </a:p>
          <a:p>
            <a:endParaRPr lang="en-US" baseline="0" dirty="0"/>
          </a:p>
          <a:p>
            <a:r>
              <a:rPr lang="en-US" baseline="0" dirty="0"/>
              <a:t>These data were acquired using a Q1 precursor ion scan on a Sciex 6500 QTrap system.</a:t>
            </a:r>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14</a:t>
            </a:fld>
            <a:endParaRPr lang="en-US"/>
          </a:p>
        </p:txBody>
      </p:sp>
    </p:spTree>
    <p:extLst>
      <p:ext uri="{BB962C8B-B14F-4D97-AF65-F5344CB8AC3E}">
        <p14:creationId xmlns:p14="http://schemas.microsoft.com/office/powerpoint/2010/main" val="131506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MS </a:t>
            </a:r>
            <a:r>
              <a:rPr lang="en-US" baseline="0" dirty="0"/>
              <a:t>spectrum presented here is for the </a:t>
            </a:r>
            <a:r>
              <a:rPr lang="en-US" baseline="0" dirty="0">
                <a:solidFill>
                  <a:srgbClr val="0070C0"/>
                </a:solidFill>
              </a:rPr>
              <a:t>[13C0]-Alanine</a:t>
            </a:r>
            <a:r>
              <a:rPr lang="en-US" baseline="0" dirty="0"/>
              <a:t>, </a:t>
            </a:r>
            <a:r>
              <a:rPr lang="en-US" b="1" baseline="0" dirty="0"/>
              <a:t>PRESS down arrow </a:t>
            </a:r>
            <a:r>
              <a:rPr lang="en-US" baseline="0" dirty="0">
                <a:solidFill>
                  <a:srgbClr val="00B050"/>
                </a:solidFill>
              </a:rPr>
              <a:t>[13C1]-Alanine</a:t>
            </a:r>
            <a:r>
              <a:rPr lang="en-US" baseline="0" dirty="0"/>
              <a:t>, </a:t>
            </a:r>
            <a:r>
              <a:rPr lang="en-US" b="1" baseline="0" dirty="0"/>
              <a:t>PRESS down arrow</a:t>
            </a:r>
            <a:r>
              <a:rPr lang="en-US" baseline="0" dirty="0"/>
              <a:t> and [13C2]-Alanine isotopologs contained in a study sample from a biological isotope tracing experiment.</a:t>
            </a:r>
          </a:p>
          <a:p>
            <a:endParaRPr lang="en-US" baseline="0" dirty="0"/>
          </a:p>
          <a:p>
            <a:r>
              <a:rPr lang="en-US" baseline="0" dirty="0"/>
              <a:t>These data were acquired using a MS-based timed “Single-Ion Monitoring” scan on a Thermo </a:t>
            </a:r>
            <a:r>
              <a:rPr lang="en-US" baseline="0" dirty="0" err="1"/>
              <a:t>Orbitrap</a:t>
            </a:r>
            <a:r>
              <a:rPr lang="en-US" baseline="0" dirty="0"/>
              <a:t> Fusion MS system.</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15</a:t>
            </a:fld>
            <a:endParaRPr lang="en-US"/>
          </a:p>
        </p:txBody>
      </p:sp>
    </p:spTree>
    <p:extLst>
      <p:ext uri="{BB962C8B-B14F-4D97-AF65-F5344CB8AC3E}">
        <p14:creationId xmlns:p14="http://schemas.microsoft.com/office/powerpoint/2010/main" val="1426124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What is the mass of a given [(M+2)+H]+</a:t>
                </a:r>
                <a:r>
                  <a:rPr lang="en-US" baseline="0" dirty="0"/>
                  <a:t>Ala species? </a:t>
                </a:r>
              </a:p>
              <a:p>
                <a:endParaRPr lang="en-US" baseline="0" dirty="0"/>
              </a:p>
              <a:p>
                <a:r>
                  <a:rPr lang="en-US" baseline="0" dirty="0"/>
                  <a:t>Theoretically, one may be tempted to use </a:t>
                </a:r>
                <a:r>
                  <a:rPr lang="en-US" dirty="0"/>
                  <a:t>a simple summation given in the top graphic: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baseline="30000" smtClean="0">
                        <a:latin typeface="Cambria Math" panose="02040503050406030204" pitchFamily="18" charset="0"/>
                      </a:rPr>
                      <m:t>+</m:t>
                    </m:r>
                    <m:r>
                      <a:rPr lang="en-US" b="0" i="1" baseline="0" smtClean="0">
                        <a:latin typeface="Cambria Math" panose="02040503050406030204" pitchFamily="18" charset="0"/>
                      </a:rPr>
                      <m:t>𝐴𝑙𝑎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baseline="30000" smtClean="0">
                        <a:latin typeface="Cambria Math" panose="02040503050406030204" pitchFamily="18" charset="0"/>
                      </a:rPr>
                      <m:t>+</m:t>
                    </m:r>
                    <m:r>
                      <a:rPr lang="en-US" b="0" i="1" smtClean="0">
                        <a:latin typeface="Cambria Math" panose="02040503050406030204" pitchFamily="18" charset="0"/>
                      </a:rPr>
                      <m:t>𝐴𝑙𝑎</m:t>
                    </m:r>
                  </m:oMath>
                </a14:m>
                <a:r>
                  <a:rPr lang="en-US" dirty="0"/>
                  <a:t> + 2 x neutron mass = 92.07228u.    But, is this simple equation physically relevant?</a:t>
                </a:r>
              </a:p>
              <a:p>
                <a:endParaRPr lang="en-US" dirty="0"/>
              </a:p>
              <a:p>
                <a:r>
                  <a:rPr lang="en-US" b="1" dirty="0"/>
                  <a:t>Press the down arrow</a:t>
                </a:r>
              </a:p>
              <a:p>
                <a:r>
                  <a:rPr lang="en-US" b="0" dirty="0"/>
                  <a:t>As usual, the physics in this situation is much more complicated. </a:t>
                </a:r>
                <a:endParaRPr lang="en-US" b="0" dirty="0" smtClean="0"/>
              </a:p>
              <a:p>
                <a:endParaRPr lang="en-US" b="0" dirty="0" smtClean="0"/>
              </a:p>
              <a:p>
                <a:r>
                  <a:rPr lang="en-US" b="0" dirty="0" smtClean="0"/>
                  <a:t>For </a:t>
                </a:r>
                <a:r>
                  <a:rPr lang="en-US" b="0" dirty="0"/>
                  <a:t>example, the mass difference between carbon-13 and carbon-12 isotopes is significantly less than the mass of a “free neutron</a:t>
                </a:r>
                <a:r>
                  <a:rPr lang="en-US" b="0" dirty="0" smtClean="0"/>
                  <a:t>” by</a:t>
                </a:r>
                <a:r>
                  <a:rPr lang="en-US" b="0" baseline="0" dirty="0" smtClean="0"/>
                  <a:t> </a:t>
                </a:r>
                <a:r>
                  <a:rPr lang="en-US" b="0" dirty="0" smtClean="0"/>
                  <a:t>~ 0.00531 u – this mass</a:t>
                </a:r>
                <a:r>
                  <a:rPr lang="en-US" b="0" baseline="0" dirty="0" smtClean="0"/>
                  <a:t> difference is known as the mass defect of the nucleus</a:t>
                </a:r>
                <a:r>
                  <a:rPr lang="en-US" b="0" dirty="0" smtClean="0"/>
                  <a:t>. </a:t>
                </a:r>
              </a:p>
              <a:p>
                <a:endParaRPr lang="en-US" b="0" dirty="0" smtClean="0"/>
              </a:p>
              <a:p>
                <a:r>
                  <a:rPr lang="en-US" b="0" dirty="0" smtClean="0"/>
                  <a:t>The</a:t>
                </a:r>
                <a:r>
                  <a:rPr lang="en-US" b="0" baseline="0" dirty="0" smtClean="0"/>
                  <a:t> mass defect occurs because some of the mass </a:t>
                </a:r>
                <a:r>
                  <a:rPr lang="en-US" b="0" dirty="0" smtClean="0"/>
                  <a:t>of all of nucleons contained </a:t>
                </a:r>
                <a:r>
                  <a:rPr lang="en-US" b="0" dirty="0"/>
                  <a:t>in the </a:t>
                </a:r>
                <a:r>
                  <a:rPr lang="en-US" b="0" dirty="0" smtClean="0"/>
                  <a:t>carbon-13 nucleus is converted</a:t>
                </a:r>
                <a:r>
                  <a:rPr lang="en-US" b="0" baseline="0" dirty="0" smtClean="0"/>
                  <a:t> to energy</a:t>
                </a:r>
                <a:r>
                  <a:rPr lang="en-US" b="0" dirty="0" smtClean="0"/>
                  <a:t> in order to bind the new neutron – </a:t>
                </a:r>
                <a:r>
                  <a:rPr lang="en-US" b="0" dirty="0"/>
                  <a:t>this </a:t>
                </a:r>
                <a:r>
                  <a:rPr lang="en-US" b="0" dirty="0" smtClean="0"/>
                  <a:t>energy is known</a:t>
                </a:r>
                <a:r>
                  <a:rPr lang="en-US" b="0" baseline="0" dirty="0" smtClean="0"/>
                  <a:t> as the n</a:t>
                </a:r>
                <a:r>
                  <a:rPr lang="en-US" b="0" dirty="0" smtClean="0"/>
                  <a:t>uclear </a:t>
                </a:r>
                <a:r>
                  <a:rPr lang="en-US" b="0" dirty="0"/>
                  <a:t>binding </a:t>
                </a:r>
                <a:r>
                  <a:rPr lang="en-US" b="0" dirty="0" smtClean="0"/>
                  <a:t>energy,</a:t>
                </a:r>
                <a:r>
                  <a:rPr lang="en-US" b="0" baseline="0" dirty="0" smtClean="0"/>
                  <a:t> and in this instance </a:t>
                </a:r>
                <a:r>
                  <a:rPr lang="en-US" b="0" dirty="0" smtClean="0"/>
                  <a:t>is equivalent to 4.91 MeV. </a:t>
                </a:r>
                <a:endParaRPr lang="en-US" b="0" dirty="0"/>
              </a:p>
              <a:p>
                <a:endParaRPr lang="en-US" b="0" dirty="0"/>
              </a:p>
              <a:p>
                <a:endParaRPr lang="en-US" b="0" dirty="0"/>
              </a:p>
              <a:p>
                <a:r>
                  <a:rPr lang="en-US" b="1" dirty="0"/>
                  <a:t>The table of lists the differential masses for the different [(M+2)+H]</a:t>
                </a:r>
                <a:r>
                  <a:rPr lang="en-US" b="1" baseline="30000" dirty="0"/>
                  <a:t>+</a:t>
                </a:r>
                <a:r>
                  <a:rPr lang="en-US" b="1" dirty="0"/>
                  <a:t>Alanine </a:t>
                </a:r>
                <a:r>
                  <a:rPr lang="en-US" b="1" dirty="0" smtClean="0"/>
                  <a:t>species based on their mass defects.</a:t>
                </a:r>
                <a:endParaRPr lang="en-US" b="1" dirty="0"/>
              </a:p>
              <a:p>
                <a:endParaRPr lang="en-US" b="0" dirty="0"/>
              </a:p>
              <a:p>
                <a:r>
                  <a:rPr lang="en-US" b="0" dirty="0" smtClean="0"/>
                  <a:t>These data are </a:t>
                </a:r>
                <a:r>
                  <a:rPr lang="en-US" b="0" dirty="0"/>
                  <a:t>are reported in ppm, and any difference &lt; 10 ppm is designated in red as potentially isobaric isotope-labeled species that may interfere with the quantitation of another species. </a:t>
                </a:r>
              </a:p>
              <a:p>
                <a:endParaRPr lang="en-US" b="0" dirty="0"/>
              </a:p>
              <a:p>
                <a:r>
                  <a:rPr lang="en-US" b="1" dirty="0"/>
                  <a:t>Press the down arrow</a:t>
                </a:r>
              </a:p>
              <a:p>
                <a:r>
                  <a:rPr lang="en-US" b="0" dirty="0"/>
                  <a:t>This table shows how effective instrument resolving power is at resolving these potential isobaric species.</a:t>
                </a:r>
              </a:p>
              <a:p>
                <a:endParaRPr lang="en-US" b="0" dirty="0"/>
              </a:p>
              <a:p>
                <a:r>
                  <a:rPr lang="en-US" b="1" dirty="0"/>
                  <a:t>Press the down arrow</a:t>
                </a:r>
              </a:p>
              <a:p>
                <a:r>
                  <a:rPr lang="en-US" b="0" dirty="0"/>
                  <a:t>These phenomena are described by the theory of special relativity, and Einstein’s famous equation, E=mc2, which is used to calculate the </a:t>
                </a:r>
                <a:r>
                  <a:rPr lang="en-US" b="0" dirty="0" smtClean="0"/>
                  <a:t>nuclear binding energy for nuclear reactions.</a:t>
                </a:r>
                <a:endParaRPr lang="en-US" b="0" dirty="0"/>
              </a:p>
            </p:txBody>
          </p:sp>
        </mc:Choice>
        <mc:Fallback xmlns="">
          <p:sp>
            <p:nvSpPr>
              <p:cNvPr id="3" name="Notes Placeholder 2"/>
              <p:cNvSpPr>
                <a:spLocks noGrp="1"/>
              </p:cNvSpPr>
              <p:nvPr>
                <p:ph type="body" idx="1"/>
              </p:nvPr>
            </p:nvSpPr>
            <p:spPr/>
            <p:txBody>
              <a:bodyPr/>
              <a:lstStyle/>
              <a:p>
                <a:r>
                  <a:rPr lang="en-US" dirty="0"/>
                  <a:t>The top graphic illustrates a simple math equation: </a:t>
                </a:r>
                <a:r>
                  <a:rPr lang="en-US" b="0" i="0">
                    <a:latin typeface="Cambria Math" panose="02040503050406030204" pitchFamily="18" charset="0"/>
                  </a:rPr>
                  <a:t>[(𝑀+2𝑛)+𝐻]</a:t>
                </a:r>
                <a:r>
                  <a:rPr lang="en-US" b="0" i="0" baseline="30000">
                    <a:latin typeface="Cambria Math" panose="02040503050406030204" pitchFamily="18" charset="0"/>
                  </a:rPr>
                  <a:t>+</a:t>
                </a:r>
                <a:r>
                  <a:rPr lang="en-US" b="0" i="0" baseline="0">
                    <a:latin typeface="Cambria Math" panose="02040503050406030204" pitchFamily="18" charset="0"/>
                  </a:rPr>
                  <a:t>𝐴𝑙𝑎</a:t>
                </a:r>
                <a:r>
                  <a:rPr lang="en-US" b="0" i="0">
                    <a:latin typeface="Cambria Math" panose="02040503050406030204" pitchFamily="18" charset="0"/>
                  </a:rPr>
                  <a:t> =[𝑀+𝐻]</a:t>
                </a:r>
                <a:r>
                  <a:rPr lang="en-US" b="0" i="0" baseline="30000">
                    <a:latin typeface="Cambria Math" panose="02040503050406030204" pitchFamily="18" charset="0"/>
                  </a:rPr>
                  <a:t>+</a:t>
                </a:r>
                <a:r>
                  <a:rPr lang="en-US" b="0" i="0">
                    <a:latin typeface="Cambria Math" panose="02040503050406030204" pitchFamily="18" charset="0"/>
                  </a:rPr>
                  <a:t>𝐴𝑙𝑎</a:t>
                </a:r>
                <a:r>
                  <a:rPr lang="en-US" dirty="0"/>
                  <a:t> + 2 x neutron mass = 92.07228u.    But, is this simple equation physically relevant?</a:t>
                </a:r>
              </a:p>
              <a:p>
                <a:endParaRPr lang="en-US" dirty="0"/>
              </a:p>
              <a:p>
                <a:r>
                  <a:rPr lang="en-US" b="1" dirty="0"/>
                  <a:t>Press the down arrow</a:t>
                </a:r>
              </a:p>
              <a:p>
                <a:r>
                  <a:rPr lang="en-US" b="0" dirty="0"/>
                  <a:t>As usually, mother nature has other ideas, and this situation is much more complicated. </a:t>
                </a:r>
              </a:p>
              <a:p>
                <a:endParaRPr lang="en-US" b="0" dirty="0"/>
              </a:p>
              <a:p>
                <a:r>
                  <a:rPr lang="en-US" b="0" dirty="0"/>
                  <a:t>For example, the mass difference between carbon-13 and carbon-12 isotopes is significantly less than the mass of a “free neutron”. This difference results from the “mass-to-energy” conversion of some of the mass for all of the sub-atomic particles in the nucleus – this energy is used to pay the binding energy price of the additional neutron to the nucleus. </a:t>
                </a:r>
              </a:p>
              <a:p>
                <a:endParaRPr lang="en-US" b="0" dirty="0"/>
              </a:p>
              <a:p>
                <a:r>
                  <a:rPr lang="en-US" b="0" dirty="0"/>
                  <a:t>This “mass-to-energy” conversion increases as the mass of the nucleus increases.</a:t>
                </a:r>
              </a:p>
              <a:p>
                <a:endParaRPr lang="en-US" b="0" dirty="0"/>
              </a:p>
              <a:p>
                <a:r>
                  <a:rPr lang="en-US" b="1" dirty="0"/>
                  <a:t>The table of lists the differential masses for the different [(M+2)+H]</a:t>
                </a:r>
                <a:r>
                  <a:rPr lang="en-US" b="1" baseline="30000" dirty="0"/>
                  <a:t>+</a:t>
                </a:r>
                <a:r>
                  <a:rPr lang="en-US" b="1" dirty="0"/>
                  <a:t>Alanine species.</a:t>
                </a:r>
              </a:p>
              <a:p>
                <a:endParaRPr lang="en-US" b="0" dirty="0"/>
              </a:p>
              <a:p>
                <a:r>
                  <a:rPr lang="en-US" b="0" dirty="0"/>
                  <a:t>The differences are reported in ppm, and any difference &lt; 10 ppm is designated in red as potentially isobaric isotope-labeled species that may </a:t>
                </a:r>
                <a:r>
                  <a:rPr lang="en-US" b="0" dirty="0" err="1"/>
                  <a:t>interfer</a:t>
                </a:r>
                <a:r>
                  <a:rPr lang="en-US" b="0" dirty="0"/>
                  <a:t> with the quantitation of another species. </a:t>
                </a:r>
              </a:p>
              <a:p>
                <a:endParaRPr lang="en-US" b="0" dirty="0"/>
              </a:p>
              <a:p>
                <a:r>
                  <a:rPr lang="en-US" b="1" dirty="0"/>
                  <a:t>Press the down arrow</a:t>
                </a:r>
              </a:p>
              <a:p>
                <a:r>
                  <a:rPr lang="en-US" b="0" dirty="0"/>
                  <a:t>This table shows how effective instrument resolving power is at resolving these potential isobaric species.</a:t>
                </a:r>
              </a:p>
              <a:p>
                <a:endParaRPr lang="en-US" b="0" dirty="0"/>
              </a:p>
              <a:p>
                <a:r>
                  <a:rPr lang="en-US" b="1" dirty="0"/>
                  <a:t>Press the down arrow</a:t>
                </a:r>
              </a:p>
              <a:p>
                <a:r>
                  <a:rPr lang="en-US" b="0" dirty="0"/>
                  <a:t>These phenomena are described by the theory of special relativity, and Einstein’s famous equation, E=mc2, </a:t>
                </a:r>
                <a:r>
                  <a:rPr lang="en-US" b="0" dirty="0" err="1"/>
                  <a:t>whidh</a:t>
                </a:r>
                <a:r>
                  <a:rPr lang="en-US" b="0" dirty="0"/>
                  <a:t> is used to calculate the interconversion of mass and energy.</a:t>
                </a:r>
              </a:p>
            </p:txBody>
          </p:sp>
        </mc:Fallback>
      </mc:AlternateContent>
      <p:sp>
        <p:nvSpPr>
          <p:cNvPr id="4" name="Slide Number Placeholder 3"/>
          <p:cNvSpPr>
            <a:spLocks noGrp="1"/>
          </p:cNvSpPr>
          <p:nvPr>
            <p:ph type="sldNum" sz="quarter" idx="10"/>
          </p:nvPr>
        </p:nvSpPr>
        <p:spPr/>
        <p:txBody>
          <a:bodyPr/>
          <a:lstStyle/>
          <a:p>
            <a:fld id="{C13EE68B-DA60-4EFE-A7E8-28BD5FD67681}" type="slidenum">
              <a:rPr lang="en-US" smtClean="0"/>
              <a:t>16</a:t>
            </a:fld>
            <a:endParaRPr lang="en-US"/>
          </a:p>
        </p:txBody>
      </p:sp>
    </p:spTree>
    <p:extLst>
      <p:ext uri="{BB962C8B-B14F-4D97-AF65-F5344CB8AC3E}">
        <p14:creationId xmlns:p14="http://schemas.microsoft.com/office/powerpoint/2010/main" val="3191078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4 of this presentation</a:t>
            </a:r>
            <a:r>
              <a:rPr lang="en-US" baseline="0" dirty="0"/>
              <a:t> illustrates the use of these techniques in biological application.</a:t>
            </a:r>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17</a:t>
            </a:fld>
            <a:endParaRPr lang="en-US"/>
          </a:p>
        </p:txBody>
      </p:sp>
    </p:spTree>
    <p:extLst>
      <p:ext uri="{BB962C8B-B14F-4D97-AF65-F5344CB8AC3E}">
        <p14:creationId xmlns:p14="http://schemas.microsoft.com/office/powerpoint/2010/main" val="618629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18</a:t>
            </a:fld>
            <a:endParaRPr lang="en-US"/>
          </a:p>
        </p:txBody>
      </p:sp>
    </p:spTree>
    <p:extLst>
      <p:ext uri="{BB962C8B-B14F-4D97-AF65-F5344CB8AC3E}">
        <p14:creationId xmlns:p14="http://schemas.microsoft.com/office/powerpoint/2010/main" val="60941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FE6C84-5E3C-AC43-B423-A71ED8EBE4E4}" type="slidenum">
              <a:rPr lang="en-US" smtClean="0"/>
              <a:t>19</a:t>
            </a:fld>
            <a:endParaRPr lang="en-US"/>
          </a:p>
        </p:txBody>
      </p:sp>
    </p:spTree>
    <p:extLst>
      <p:ext uri="{BB962C8B-B14F-4D97-AF65-F5344CB8AC3E}">
        <p14:creationId xmlns:p14="http://schemas.microsoft.com/office/powerpoint/2010/main" val="17581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1 of this presentation will serve as a reminder of the background information necessary to begin the discussion</a:t>
            </a:r>
            <a:r>
              <a:rPr lang="en-US" baseline="0" dirty="0"/>
              <a:t> on LC-MS based </a:t>
            </a:r>
            <a:r>
              <a:rPr lang="en-US" dirty="0"/>
              <a:t>isotope</a:t>
            </a:r>
            <a:r>
              <a:rPr lang="en-US" baseline="0" dirty="0"/>
              <a:t> tracing studies.</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2</a:t>
            </a:fld>
            <a:endParaRPr lang="en-US"/>
          </a:p>
        </p:txBody>
      </p:sp>
    </p:spTree>
    <p:extLst>
      <p:ext uri="{BB962C8B-B14F-4D97-AF65-F5344CB8AC3E}">
        <p14:creationId xmlns:p14="http://schemas.microsoft.com/office/powerpoint/2010/main" val="217414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E1F5E2-A632-D049-BE58-66D068043A23}" type="slidenum">
              <a:rPr lang="en-US" sz="1200"/>
              <a:pPr eaLnBrk="1" hangingPunct="1"/>
              <a:t>20</a:t>
            </a:fld>
            <a:endParaRPr lang="en-US" sz="1200"/>
          </a:p>
        </p:txBody>
      </p:sp>
      <p:sp>
        <p:nvSpPr>
          <p:cNvPr id="296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extLst>
      <p:ext uri="{BB962C8B-B14F-4D97-AF65-F5344CB8AC3E}">
        <p14:creationId xmlns:p14="http://schemas.microsoft.com/office/powerpoint/2010/main" val="4117356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22</a:t>
            </a:fld>
            <a:endParaRPr lang="en-US"/>
          </a:p>
        </p:txBody>
      </p:sp>
    </p:spTree>
    <p:extLst>
      <p:ext uri="{BB962C8B-B14F-4D97-AF65-F5344CB8AC3E}">
        <p14:creationId xmlns:p14="http://schemas.microsoft.com/office/powerpoint/2010/main" val="2155764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23</a:t>
            </a:fld>
            <a:endParaRPr lang="en-US"/>
          </a:p>
        </p:txBody>
      </p:sp>
    </p:spTree>
    <p:extLst>
      <p:ext uri="{BB962C8B-B14F-4D97-AF65-F5344CB8AC3E}">
        <p14:creationId xmlns:p14="http://schemas.microsoft.com/office/powerpoint/2010/main" val="2088448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next few slides, I will discuss the Low-Resolution positional isotopomer data sets for Alanine acquired from the mosquitoes fed [1,2-13C2]-glucose.</a:t>
            </a:r>
          </a:p>
          <a:p>
            <a:endParaRPr lang="en-US" dirty="0"/>
          </a:p>
          <a:p>
            <a:r>
              <a:rPr lang="en-US" dirty="0"/>
              <a:t>I will also discuss the correction algorithms that we developed to correct the experimental data for the existence of the complex background of isotope-labeled species.</a:t>
            </a:r>
          </a:p>
          <a:p>
            <a:endParaRPr lang="en-US" dirty="0"/>
          </a:p>
          <a:p>
            <a:r>
              <a:rPr lang="en-US" dirty="0"/>
              <a:t>These data were acquired on an Agilent 6460 </a:t>
            </a:r>
            <a:r>
              <a:rPr lang="en-US" dirty="0" err="1"/>
              <a:t>QqQ</a:t>
            </a:r>
            <a:r>
              <a:rPr lang="en-US" dirty="0"/>
              <a:t> MS system.</a:t>
            </a:r>
          </a:p>
        </p:txBody>
      </p:sp>
      <p:sp>
        <p:nvSpPr>
          <p:cNvPr id="4" name="Slide Number Placeholder 3"/>
          <p:cNvSpPr>
            <a:spLocks noGrp="1"/>
          </p:cNvSpPr>
          <p:nvPr>
            <p:ph type="sldNum" sz="quarter" idx="5"/>
          </p:nvPr>
        </p:nvSpPr>
        <p:spPr/>
        <p:txBody>
          <a:bodyPr/>
          <a:lstStyle/>
          <a:p>
            <a:fld id="{C13EE68B-DA60-4EFE-A7E8-28BD5FD67681}" type="slidenum">
              <a:rPr lang="en-US" smtClean="0"/>
              <a:t>24</a:t>
            </a:fld>
            <a:endParaRPr lang="en-US"/>
          </a:p>
        </p:txBody>
      </p:sp>
    </p:spTree>
    <p:extLst>
      <p:ext uri="{BB962C8B-B14F-4D97-AF65-F5344CB8AC3E}">
        <p14:creationId xmlns:p14="http://schemas.microsoft.com/office/powerpoint/2010/main" val="2906706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table of the “Precursor-to-Product Ion” transitions that Professor Scaraffia developed in the reference listed below</a:t>
            </a:r>
          </a:p>
        </p:txBody>
      </p:sp>
      <p:sp>
        <p:nvSpPr>
          <p:cNvPr id="4" name="Slide Number Placeholder 3"/>
          <p:cNvSpPr>
            <a:spLocks noGrp="1"/>
          </p:cNvSpPr>
          <p:nvPr>
            <p:ph type="sldNum" sz="quarter" idx="5"/>
          </p:nvPr>
        </p:nvSpPr>
        <p:spPr/>
        <p:txBody>
          <a:bodyPr/>
          <a:lstStyle/>
          <a:p>
            <a:fld id="{C13EE68B-DA60-4EFE-A7E8-28BD5FD67681}" type="slidenum">
              <a:rPr lang="en-US" smtClean="0"/>
              <a:t>25</a:t>
            </a:fld>
            <a:endParaRPr lang="en-US"/>
          </a:p>
        </p:txBody>
      </p:sp>
    </p:spTree>
    <p:extLst>
      <p:ext uri="{BB962C8B-B14F-4D97-AF65-F5344CB8AC3E}">
        <p14:creationId xmlns:p14="http://schemas.microsoft.com/office/powerpoint/2010/main" val="3619779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chromatogram here was obtained using a </a:t>
            </a:r>
            <a:r>
              <a:rPr lang="en-US" dirty="0" err="1"/>
              <a:t>Supelco</a:t>
            </a:r>
            <a:r>
              <a:rPr lang="en-US" dirty="0"/>
              <a:t> </a:t>
            </a:r>
            <a:r>
              <a:rPr lang="en-US" dirty="0" err="1"/>
              <a:t>Ascentis</a:t>
            </a:r>
            <a:r>
              <a:rPr lang="en-US" dirty="0"/>
              <a:t> Express HILIC column (150 x 2.1) and typical HILIC mobile phases.</a:t>
            </a:r>
          </a:p>
          <a:p>
            <a:endParaRPr lang="en-US" dirty="0"/>
          </a:p>
          <a:p>
            <a:r>
              <a:rPr lang="en-US" dirty="0"/>
              <a:t>A dynamic scheduled-MRM (</a:t>
            </a:r>
            <a:r>
              <a:rPr lang="en-US" dirty="0" err="1"/>
              <a:t>dMRM</a:t>
            </a:r>
            <a:r>
              <a:rPr lang="en-US" dirty="0"/>
              <a:t>) scan mode was utilized on the Agilent 6460 MS system, and the number of transitions monitored for each metabolite, the RTs of interest, and the </a:t>
            </a:r>
            <a:r>
              <a:rPr lang="en-US" dirty="0" err="1"/>
              <a:t>dMRM</a:t>
            </a:r>
            <a:r>
              <a:rPr lang="en-US" dirty="0"/>
              <a:t> window are all specified in the inset.</a:t>
            </a:r>
          </a:p>
        </p:txBody>
      </p:sp>
      <p:sp>
        <p:nvSpPr>
          <p:cNvPr id="4" name="Slide Number Placeholder 3"/>
          <p:cNvSpPr>
            <a:spLocks noGrp="1"/>
          </p:cNvSpPr>
          <p:nvPr>
            <p:ph type="sldNum" sz="quarter" idx="5"/>
          </p:nvPr>
        </p:nvSpPr>
        <p:spPr/>
        <p:txBody>
          <a:bodyPr/>
          <a:lstStyle/>
          <a:p>
            <a:fld id="{C13EE68B-DA60-4EFE-A7E8-28BD5FD67681}" type="slidenum">
              <a:rPr lang="en-US" smtClean="0"/>
              <a:t>26</a:t>
            </a:fld>
            <a:endParaRPr lang="en-US"/>
          </a:p>
        </p:txBody>
      </p:sp>
    </p:spTree>
    <p:extLst>
      <p:ext uri="{BB962C8B-B14F-4D97-AF65-F5344CB8AC3E}">
        <p14:creationId xmlns:p14="http://schemas.microsoft.com/office/powerpoint/2010/main" val="1743824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of the [(M+1)-Ala] versus time (h) data did require positional </a:t>
            </a:r>
            <a:r>
              <a:rPr lang="en-US" dirty="0" err="1"/>
              <a:t>isotopomeric</a:t>
            </a:r>
            <a:r>
              <a:rPr lang="en-US" dirty="0"/>
              <a:t> corrections because of the presence of isotopically-labeled background species in the samples. </a:t>
            </a:r>
          </a:p>
          <a:p>
            <a:endParaRPr lang="en-US" dirty="0"/>
          </a:p>
          <a:p>
            <a:r>
              <a:rPr lang="en-US" dirty="0"/>
              <a:t>The [(M+1)-Ala] contribution from the stable-labeled Internal standard [</a:t>
            </a:r>
            <a:r>
              <a:rPr lang="en-US" baseline="30000" dirty="0"/>
              <a:t>13</a:t>
            </a:r>
            <a:r>
              <a:rPr lang="en-US" dirty="0"/>
              <a:t>C</a:t>
            </a:r>
            <a:r>
              <a:rPr lang="en-US" baseline="-25000" dirty="0"/>
              <a:t>5</a:t>
            </a:r>
            <a:r>
              <a:rPr lang="en-US" dirty="0"/>
              <a:t>, </a:t>
            </a:r>
            <a:r>
              <a:rPr lang="en-US" baseline="30000" dirty="0"/>
              <a:t>15</a:t>
            </a:r>
            <a:r>
              <a:rPr lang="en-US" dirty="0"/>
              <a:t>N</a:t>
            </a:r>
            <a:r>
              <a:rPr lang="en-US" baseline="-25000" dirty="0"/>
              <a:t>1</a:t>
            </a:r>
            <a:r>
              <a:rPr lang="en-US" dirty="0"/>
              <a:t>]-Ala was &lt; 0.02% of the lowest measured concentration in a biological sample – no ISTD correction was required.</a:t>
            </a:r>
          </a:p>
          <a:p>
            <a:endParaRPr lang="en-US" dirty="0"/>
          </a:p>
          <a:p>
            <a:endParaRPr lang="en-US" dirty="0"/>
          </a:p>
        </p:txBody>
      </p:sp>
      <p:sp>
        <p:nvSpPr>
          <p:cNvPr id="4" name="Slide Number Placeholder 3"/>
          <p:cNvSpPr>
            <a:spLocks noGrp="1"/>
          </p:cNvSpPr>
          <p:nvPr>
            <p:ph type="sldNum" sz="quarter" idx="5"/>
          </p:nvPr>
        </p:nvSpPr>
        <p:spPr/>
        <p:txBody>
          <a:bodyPr/>
          <a:lstStyle/>
          <a:p>
            <a:fld id="{C13EE68B-DA60-4EFE-A7E8-28BD5FD67681}" type="slidenum">
              <a:rPr lang="en-US" smtClean="0"/>
              <a:t>27</a:t>
            </a:fld>
            <a:endParaRPr lang="en-US"/>
          </a:p>
        </p:txBody>
      </p:sp>
    </p:spTree>
    <p:extLst>
      <p:ext uri="{BB962C8B-B14F-4D97-AF65-F5344CB8AC3E}">
        <p14:creationId xmlns:p14="http://schemas.microsoft.com/office/powerpoint/2010/main" val="3158505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of the [(M+2)-Ala] and [(M+3)-Ala] versus time (h) data did required the same positional </a:t>
            </a:r>
            <a:r>
              <a:rPr lang="en-US" dirty="0" err="1"/>
              <a:t>isotopomeric</a:t>
            </a:r>
            <a:r>
              <a:rPr lang="en-US" dirty="0"/>
              <a:t> corrections. </a:t>
            </a:r>
          </a:p>
          <a:p>
            <a:endParaRPr lang="en-US" dirty="0"/>
          </a:p>
          <a:p>
            <a:r>
              <a:rPr lang="en-US" dirty="0"/>
              <a:t>The [(M+2)-Ala] contribution from the IS was &lt; 0.2% of the lowest measured concentration in a biological sample – no ISTD correction was required.</a:t>
            </a:r>
          </a:p>
          <a:p>
            <a:endParaRPr lang="en-US" dirty="0"/>
          </a:p>
          <a:p>
            <a:r>
              <a:rPr lang="en-US" b="1" dirty="0"/>
              <a:t>The [(M+3)-Ala] contribution from the stable-labeled internal standard was equal to 100% of the lowest biological sample, so an ISTD was required.</a:t>
            </a:r>
          </a:p>
          <a:p>
            <a:endParaRPr lang="en-US" dirty="0"/>
          </a:p>
        </p:txBody>
      </p:sp>
      <p:sp>
        <p:nvSpPr>
          <p:cNvPr id="4" name="Slide Number Placeholder 3"/>
          <p:cNvSpPr>
            <a:spLocks noGrp="1"/>
          </p:cNvSpPr>
          <p:nvPr>
            <p:ph type="sldNum" sz="quarter" idx="5"/>
          </p:nvPr>
        </p:nvSpPr>
        <p:spPr/>
        <p:txBody>
          <a:bodyPr/>
          <a:lstStyle/>
          <a:p>
            <a:fld id="{C13EE68B-DA60-4EFE-A7E8-28BD5FD67681}" type="slidenum">
              <a:rPr lang="en-US" smtClean="0"/>
              <a:t>28</a:t>
            </a:fld>
            <a:endParaRPr lang="en-US"/>
          </a:p>
        </p:txBody>
      </p:sp>
    </p:spTree>
    <p:extLst>
      <p:ext uri="{BB962C8B-B14F-4D97-AF65-F5344CB8AC3E}">
        <p14:creationId xmlns:p14="http://schemas.microsoft.com/office/powerpoint/2010/main" val="3047393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attempts were made at correction the study group data (mosquitoes fed BM + 100 mM [1,2-</a:t>
            </a:r>
            <a:r>
              <a:rPr lang="en-US" baseline="30000" dirty="0"/>
              <a:t>13</a:t>
            </a:r>
            <a:r>
              <a:rPr lang="en-US" dirty="0"/>
              <a:t>C</a:t>
            </a:r>
            <a:r>
              <a:rPr lang="en-US" baseline="-25000" dirty="0"/>
              <a:t>2</a:t>
            </a:r>
            <a:r>
              <a:rPr lang="en-US" dirty="0"/>
              <a:t>]-glucose) using the control group sample set (mosquitoes fed BM + 100 mM glucose).</a:t>
            </a:r>
          </a:p>
          <a:p>
            <a:endParaRPr lang="en-US" dirty="0"/>
          </a:p>
          <a:p>
            <a:r>
              <a:rPr lang="en-US" dirty="0"/>
              <a:t>We quickly realized that this approach would not work because of the extremely complex isotopically-labeled background present in the study samples – the bovine BM that was enriched with 100 mM [1,2-</a:t>
            </a:r>
            <a:r>
              <a:rPr lang="en-US" baseline="30000" dirty="0"/>
              <a:t>13</a:t>
            </a:r>
            <a:r>
              <a:rPr lang="en-US" dirty="0"/>
              <a:t>C</a:t>
            </a:r>
            <a:r>
              <a:rPr lang="en-US" baseline="-25000" dirty="0"/>
              <a:t>2</a:t>
            </a:r>
            <a:r>
              <a:rPr lang="en-US" dirty="0"/>
              <a:t>]-glucose also contained a high level of unlabeled glucose.</a:t>
            </a:r>
          </a:p>
          <a:p>
            <a:endParaRPr lang="en-US" dirty="0"/>
          </a:p>
          <a:p>
            <a:r>
              <a:rPr lang="en-US" dirty="0"/>
              <a:t>so we figured out a method for estimating the isotope labeled background within the study samples, and subtracted that off of the measured concentration.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the hand-written equation above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Press the Down arrow before and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 boxes refer to empirically determined concentrations measured from the mosquito study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Press the Down arrow before and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green boxes refer to empirically determined P</a:t>
            </a:r>
            <a:r>
              <a:rPr lang="en-US" baseline="-25000" dirty="0"/>
              <a:t>NA </a:t>
            </a:r>
            <a:r>
              <a:rPr lang="en-US" dirty="0"/>
              <a:t>of N=0, 1, or 2 background isotope labels occurring in the background.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Press the Down arrow before and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blue box refers to the positional probability of these isotope labels occurring on the fragment ion or the neutral loss – this probability eliminates the double counting of the background correction.</a:t>
            </a:r>
          </a:p>
          <a:p>
            <a:endParaRPr lang="en-US" dirty="0"/>
          </a:p>
          <a:p>
            <a:r>
              <a:rPr lang="en-US" b="1" dirty="0"/>
              <a:t>Press the Down Arrow</a:t>
            </a:r>
          </a:p>
          <a:p>
            <a:r>
              <a:rPr lang="en-US" dirty="0"/>
              <a:t>The structure in box on the lower left hand side of the slide shows the fragment ion for the Precursor-to-Product Ion Transition specified for [2,3-</a:t>
            </a:r>
            <a:r>
              <a:rPr lang="en-US" baseline="30000" dirty="0"/>
              <a:t>13</a:t>
            </a:r>
            <a:r>
              <a:rPr lang="en-US" dirty="0"/>
              <a:t>C</a:t>
            </a:r>
            <a:r>
              <a:rPr lang="en-US" baseline="-25000" dirty="0"/>
              <a:t>2</a:t>
            </a:r>
            <a:r>
              <a:rPr lang="en-US" dirty="0"/>
              <a:t>]Alanine. The fragmentation pattern of a molecule is used to calculate positional probability for how atoms partition between the fragment ion and neutral loss – in this case, </a:t>
            </a:r>
            <a:r>
              <a:rPr lang="en-US" dirty="0" err="1"/>
              <a:t>Ppos</a:t>
            </a:r>
            <a:r>
              <a:rPr lang="en-US" dirty="0"/>
              <a:t> = 0.666.</a:t>
            </a:r>
          </a:p>
          <a:p>
            <a:endParaRPr lang="en-US" dirty="0"/>
          </a:p>
          <a:p>
            <a:r>
              <a:rPr lang="en-US" b="1" dirty="0"/>
              <a:t>Press the Down Arrow</a:t>
            </a:r>
          </a:p>
          <a:p>
            <a:r>
              <a:rPr lang="en-US" b="0" dirty="0"/>
              <a:t>The table on the right-hand side of the slide shows the empirically determined PNA terms for each isotope labeled species from the mosquito control samples</a:t>
            </a:r>
          </a:p>
          <a:p>
            <a:endParaRPr lang="en-US" dirty="0"/>
          </a:p>
        </p:txBody>
      </p:sp>
      <p:sp>
        <p:nvSpPr>
          <p:cNvPr id="4" name="Slide Number Placeholder 3"/>
          <p:cNvSpPr>
            <a:spLocks noGrp="1"/>
          </p:cNvSpPr>
          <p:nvPr>
            <p:ph type="sldNum" sz="quarter" idx="5"/>
          </p:nvPr>
        </p:nvSpPr>
        <p:spPr/>
        <p:txBody>
          <a:bodyPr/>
          <a:lstStyle/>
          <a:p>
            <a:fld id="{C13EE68B-DA60-4EFE-A7E8-28BD5FD67681}" type="slidenum">
              <a:rPr lang="en-US" smtClean="0"/>
              <a:t>29</a:t>
            </a:fld>
            <a:endParaRPr lang="en-US"/>
          </a:p>
        </p:txBody>
      </p:sp>
    </p:spTree>
    <p:extLst>
      <p:ext uri="{BB962C8B-B14F-4D97-AF65-F5344CB8AC3E}">
        <p14:creationId xmlns:p14="http://schemas.microsoft.com/office/powerpoint/2010/main" val="341398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reviewing the correction algorithms for all of the isotopologs for Alanine, Proline, Glutamine, and Glutamate, I realized that the correction algorithm collapsed into a general equation that worked in all instances. The general equation is shown on this slide. </a:t>
            </a:r>
          </a:p>
        </p:txBody>
      </p:sp>
      <p:sp>
        <p:nvSpPr>
          <p:cNvPr id="4" name="Slide Number Placeholder 3"/>
          <p:cNvSpPr>
            <a:spLocks noGrp="1"/>
          </p:cNvSpPr>
          <p:nvPr>
            <p:ph type="sldNum" sz="quarter" idx="10"/>
          </p:nvPr>
        </p:nvSpPr>
        <p:spPr/>
        <p:txBody>
          <a:bodyPr/>
          <a:lstStyle/>
          <a:p>
            <a:fld id="{C13EE68B-DA60-4EFE-A7E8-28BD5FD67681}" type="slidenum">
              <a:rPr lang="en-US" smtClean="0"/>
              <a:t>30</a:t>
            </a:fld>
            <a:endParaRPr lang="en-US"/>
          </a:p>
        </p:txBody>
      </p:sp>
    </p:spTree>
    <p:extLst>
      <p:ext uri="{BB962C8B-B14F-4D97-AF65-F5344CB8AC3E}">
        <p14:creationId xmlns:p14="http://schemas.microsoft.com/office/powerpoint/2010/main" val="4017353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tritium</a:t>
            </a:r>
            <a:r>
              <a:rPr lang="en-US" baseline="0" dirty="0"/>
              <a:t> is a radioactive nuclide, thus, the red text designation.</a:t>
            </a:r>
          </a:p>
          <a:p>
            <a:pPr defTabSz="931774">
              <a:defRPr/>
            </a:pPr>
            <a:endParaRPr lang="en-US" b="1" baseline="0" dirty="0"/>
          </a:p>
          <a:p>
            <a:endParaRPr lang="en-US" b="1" dirty="0"/>
          </a:p>
        </p:txBody>
      </p:sp>
      <p:sp>
        <p:nvSpPr>
          <p:cNvPr id="4" name="Slide Number Placeholder 3"/>
          <p:cNvSpPr>
            <a:spLocks noGrp="1"/>
          </p:cNvSpPr>
          <p:nvPr>
            <p:ph type="sldNum" sz="quarter" idx="10"/>
          </p:nvPr>
        </p:nvSpPr>
        <p:spPr/>
        <p:txBody>
          <a:bodyPr/>
          <a:lstStyle/>
          <a:p>
            <a:fld id="{C13EE68B-DA60-4EFE-A7E8-28BD5FD67681}" type="slidenum">
              <a:rPr lang="en-US" smtClean="0"/>
              <a:t>3</a:t>
            </a:fld>
            <a:endParaRPr lang="en-US"/>
          </a:p>
        </p:txBody>
      </p:sp>
    </p:spTree>
    <p:extLst>
      <p:ext uri="{BB962C8B-B14F-4D97-AF65-F5344CB8AC3E}">
        <p14:creationId xmlns:p14="http://schemas.microsoft.com/office/powerpoint/2010/main" val="3021717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extent of the correction algorithm on the empirical Alanine data. </a:t>
            </a:r>
          </a:p>
          <a:p>
            <a:endParaRPr lang="en-US" dirty="0"/>
          </a:p>
          <a:p>
            <a:r>
              <a:rPr lang="en-US" dirty="0"/>
              <a:t>As expected, there is a large effect on [[13C1]Ala] data (large NA background), and on the [[13C3]Ala] data (large contribution from the internal standard). </a:t>
            </a:r>
          </a:p>
          <a:p>
            <a:endParaRPr lang="en-US" dirty="0"/>
          </a:p>
          <a:p>
            <a:r>
              <a:rPr lang="en-US" dirty="0"/>
              <a:t>As expected, the corrections for the [[13C2]Ala] high-mass and low-mass data were minimal</a:t>
            </a:r>
          </a:p>
        </p:txBody>
      </p:sp>
      <p:sp>
        <p:nvSpPr>
          <p:cNvPr id="4" name="Slide Number Placeholder 3"/>
          <p:cNvSpPr>
            <a:spLocks noGrp="1"/>
          </p:cNvSpPr>
          <p:nvPr>
            <p:ph type="sldNum" sz="quarter" idx="5"/>
          </p:nvPr>
        </p:nvSpPr>
        <p:spPr/>
        <p:txBody>
          <a:bodyPr/>
          <a:lstStyle/>
          <a:p>
            <a:fld id="{C13EE68B-DA60-4EFE-A7E8-28BD5FD67681}" type="slidenum">
              <a:rPr lang="en-US" smtClean="0"/>
              <a:t>31</a:t>
            </a:fld>
            <a:endParaRPr lang="en-US"/>
          </a:p>
        </p:txBody>
      </p:sp>
    </p:spTree>
    <p:extLst>
      <p:ext uri="{BB962C8B-B14F-4D97-AF65-F5344CB8AC3E}">
        <p14:creationId xmlns:p14="http://schemas.microsoft.com/office/powerpoint/2010/main" val="2856671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next few slides, I will discuss the High-Resolution, Accurate-Mass </a:t>
            </a:r>
            <a:r>
              <a:rPr lang="en-US" dirty="0" err="1"/>
              <a:t>isotopolog</a:t>
            </a:r>
            <a:r>
              <a:rPr lang="en-US" dirty="0"/>
              <a:t> population data sets acquired from the mosquitoes fed [1,2-13C2]-glucose for a host of metabolites.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data were acquired using an orbitrap fusion mass spectrometer.</a:t>
            </a:r>
          </a:p>
          <a:p>
            <a:endParaRPr lang="en-US" dirty="0"/>
          </a:p>
        </p:txBody>
      </p:sp>
      <p:sp>
        <p:nvSpPr>
          <p:cNvPr id="4" name="Slide Number Placeholder 3"/>
          <p:cNvSpPr>
            <a:spLocks noGrp="1"/>
          </p:cNvSpPr>
          <p:nvPr>
            <p:ph type="sldNum" sz="quarter" idx="5"/>
          </p:nvPr>
        </p:nvSpPr>
        <p:spPr/>
        <p:txBody>
          <a:bodyPr/>
          <a:lstStyle/>
          <a:p>
            <a:fld id="{C13EE68B-DA60-4EFE-A7E8-28BD5FD67681}" type="slidenum">
              <a:rPr lang="en-US" smtClean="0"/>
              <a:t>32</a:t>
            </a:fld>
            <a:endParaRPr lang="en-US"/>
          </a:p>
        </p:txBody>
      </p:sp>
    </p:spTree>
    <p:extLst>
      <p:ext uri="{BB962C8B-B14F-4D97-AF65-F5344CB8AC3E}">
        <p14:creationId xmlns:p14="http://schemas.microsoft.com/office/powerpoint/2010/main" val="2223635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timed SIM acquisition method used for acquiring Proline </a:t>
            </a:r>
            <a:r>
              <a:rPr lang="en-US" dirty="0" err="1"/>
              <a:t>isotopolog</a:t>
            </a:r>
            <a:r>
              <a:rPr lang="en-US" dirty="0"/>
              <a:t> population data.</a:t>
            </a:r>
          </a:p>
        </p:txBody>
      </p:sp>
      <p:sp>
        <p:nvSpPr>
          <p:cNvPr id="4" name="Slide Number Placeholder 3"/>
          <p:cNvSpPr>
            <a:spLocks noGrp="1"/>
          </p:cNvSpPr>
          <p:nvPr>
            <p:ph type="sldNum" sz="quarter" idx="5"/>
          </p:nvPr>
        </p:nvSpPr>
        <p:spPr/>
        <p:txBody>
          <a:bodyPr/>
          <a:lstStyle/>
          <a:p>
            <a:fld id="{C13EE68B-DA60-4EFE-A7E8-28BD5FD67681}" type="slidenum">
              <a:rPr lang="en-US" smtClean="0"/>
              <a:t>35</a:t>
            </a:fld>
            <a:endParaRPr lang="en-US"/>
          </a:p>
        </p:txBody>
      </p:sp>
    </p:spTree>
    <p:extLst>
      <p:ext uri="{BB962C8B-B14F-4D97-AF65-F5344CB8AC3E}">
        <p14:creationId xmlns:p14="http://schemas.microsoft.com/office/powerpoint/2010/main" val="4214299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short description on how to make sense of these </a:t>
            </a:r>
            <a:r>
              <a:rPr lang="en-US" dirty="0" err="1"/>
              <a:t>isotopolog</a:t>
            </a:r>
            <a:r>
              <a:rPr lang="en-US" dirty="0"/>
              <a:t> population data sets for a given time point</a:t>
            </a:r>
          </a:p>
          <a:p>
            <a:r>
              <a:rPr lang="en-US" b="1" dirty="0"/>
              <a:t>Press the Down arrow before and after </a:t>
            </a:r>
          </a:p>
          <a:p>
            <a:r>
              <a:rPr lang="en-US" b="1" dirty="0"/>
              <a:t>The red ellipse at the top of the page shows the name of the metabolite corresponding to the series of time course plots</a:t>
            </a:r>
          </a:p>
          <a:p>
            <a:endParaRPr lang="en-US" b="1" dirty="0"/>
          </a:p>
          <a:p>
            <a:r>
              <a:rPr lang="en-US" b="1" dirty="0"/>
              <a:t>Press the Down arrow before and after</a:t>
            </a:r>
          </a:p>
          <a:p>
            <a:r>
              <a:rPr lang="en-US" b="1" dirty="0"/>
              <a:t>The green circles shows the location of the timepoint designation</a:t>
            </a:r>
          </a:p>
          <a:p>
            <a:endParaRPr lang="en-US" b="1" dirty="0"/>
          </a:p>
          <a:p>
            <a:r>
              <a:rPr lang="en-US" b="1" dirty="0"/>
              <a:t>Press the Down arrow before and after</a:t>
            </a:r>
          </a:p>
          <a:p>
            <a:r>
              <a:rPr lang="en-US" b="1" dirty="0"/>
              <a:t>The yellow box shows the y-axis title for all of the individual plots on the slide – the y-axis is the normalized </a:t>
            </a:r>
            <a:r>
              <a:rPr lang="en-US" b="1" dirty="0" err="1"/>
              <a:t>isotopolog</a:t>
            </a:r>
            <a:r>
              <a:rPr lang="en-US" b="1" dirty="0"/>
              <a:t> response ratio</a:t>
            </a:r>
          </a:p>
          <a:p>
            <a:endParaRPr lang="en-US" b="1" dirty="0"/>
          </a:p>
          <a:p>
            <a:r>
              <a:rPr lang="en-US" b="1" dirty="0"/>
              <a:t>Press the Down arrow before and after</a:t>
            </a:r>
          </a:p>
          <a:p>
            <a:r>
              <a:rPr lang="en-US" b="1" dirty="0"/>
              <a:t>The blue box shows all of the isotopologs for a given metabolite (in the example, the metabolite is acetylcholine, and they range from [13C0]- to the fully carbon-13 labeled Isotopolog for a given metabolite.</a:t>
            </a:r>
          </a:p>
          <a:p>
            <a:endParaRPr lang="en-US" b="1" dirty="0"/>
          </a:p>
          <a:p>
            <a:r>
              <a:rPr lang="en-US" b="1" dirty="0"/>
              <a:t>Press the Down arrow before and after</a:t>
            </a:r>
          </a:p>
          <a:p>
            <a:r>
              <a:rPr lang="en-US" b="1" dirty="0"/>
              <a:t>The purple box at the bottom shows the same legend; BM mosquito control is designated by the black plus sign and line; BM + glucose control is designated by the blue X and line; The study samples are designated by the red circle and line.</a:t>
            </a:r>
          </a:p>
          <a:p>
            <a:endParaRPr lang="en-US" b="1" dirty="0"/>
          </a:p>
          <a:p>
            <a:r>
              <a:rPr lang="en-US" b="1" dirty="0"/>
              <a:t>Press the Down arrow before and after</a:t>
            </a:r>
          </a:p>
          <a:p>
            <a:r>
              <a:rPr lang="en-US" b="1" dirty="0"/>
              <a:t>Enrichment of an isotope-labeled metabolite is evident when the red circle and line is deflected away from the control samples - </a:t>
            </a:r>
          </a:p>
        </p:txBody>
      </p:sp>
      <p:sp>
        <p:nvSpPr>
          <p:cNvPr id="4" name="Slide Number Placeholder 3"/>
          <p:cNvSpPr>
            <a:spLocks noGrp="1"/>
          </p:cNvSpPr>
          <p:nvPr>
            <p:ph type="sldNum" sz="quarter" idx="5"/>
          </p:nvPr>
        </p:nvSpPr>
        <p:spPr/>
        <p:txBody>
          <a:bodyPr/>
          <a:lstStyle/>
          <a:p>
            <a:fld id="{C13EE68B-DA60-4EFE-A7E8-28BD5FD67681}" type="slidenum">
              <a:rPr lang="en-US" smtClean="0"/>
              <a:t>36</a:t>
            </a:fld>
            <a:endParaRPr lang="en-US"/>
          </a:p>
        </p:txBody>
      </p:sp>
    </p:spTree>
    <p:extLst>
      <p:ext uri="{BB962C8B-B14F-4D97-AF65-F5344CB8AC3E}">
        <p14:creationId xmlns:p14="http://schemas.microsoft.com/office/powerpoint/2010/main" val="3266951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Press the down arrow before and after</a:t>
            </a:r>
          </a:p>
          <a:p>
            <a:r>
              <a:rPr lang="en-US" dirty="0"/>
              <a:t>Here is the metabolic map generated by Professor Scaraffia, and for the first time these data link keto-acids produced from the carbon-backbone of glucose with the production of amino acids, Alanine, Proline, Glutamine, and Glutamate in the blood-fed mosquito.</a:t>
            </a:r>
          </a:p>
          <a:p>
            <a:endParaRPr lang="en-US" dirty="0"/>
          </a:p>
          <a:p>
            <a:r>
              <a:rPr lang="en-US" dirty="0"/>
              <a:t>It is thought that these amino acids act as Nitrogen Sinks responsible for the assimilation and detoxification of the high levels of ammonia produced during proteogenic amino acid catabolism in the blood-fed mosquito. </a:t>
            </a:r>
          </a:p>
          <a:p>
            <a:endParaRPr lang="en-US" dirty="0"/>
          </a:p>
          <a:p>
            <a:r>
              <a:rPr lang="en-US" b="1" dirty="0"/>
              <a:t>Press the down arrow before and after</a:t>
            </a:r>
          </a:p>
          <a:p>
            <a:r>
              <a:rPr lang="en-US" dirty="0"/>
              <a:t>Additionally these data show for the first time, the link between glucose metabolism and the production of uric acid, which may be one of the main routes of nitrogen elimination in the blood-fed mosquito. </a:t>
            </a:r>
          </a:p>
          <a:p>
            <a:endParaRPr lang="en-US" dirty="0"/>
          </a:p>
          <a:p>
            <a:r>
              <a:rPr lang="en-US" dirty="0"/>
              <a:t>These data may provide the reason why female mosquitoes will sometimes drink nectar prior to taking a blood meal.</a:t>
            </a:r>
          </a:p>
        </p:txBody>
      </p:sp>
      <p:sp>
        <p:nvSpPr>
          <p:cNvPr id="4" name="Slide Number Placeholder 3"/>
          <p:cNvSpPr>
            <a:spLocks noGrp="1"/>
          </p:cNvSpPr>
          <p:nvPr>
            <p:ph type="sldNum" sz="quarter" idx="5"/>
          </p:nvPr>
        </p:nvSpPr>
        <p:spPr/>
        <p:txBody>
          <a:bodyPr/>
          <a:lstStyle/>
          <a:p>
            <a:fld id="{C13EE68B-DA60-4EFE-A7E8-28BD5FD67681}" type="slidenum">
              <a:rPr lang="en-US" smtClean="0"/>
              <a:t>38</a:t>
            </a:fld>
            <a:endParaRPr lang="en-US"/>
          </a:p>
        </p:txBody>
      </p:sp>
    </p:spTree>
    <p:extLst>
      <p:ext uri="{BB962C8B-B14F-4D97-AF65-F5344CB8AC3E}">
        <p14:creationId xmlns:p14="http://schemas.microsoft.com/office/powerpoint/2010/main" val="641518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EE68B-DA60-4EFE-A7E8-28BD5FD67681}" type="slidenum">
              <a:rPr lang="en-US" smtClean="0"/>
              <a:t>40</a:t>
            </a:fld>
            <a:endParaRPr lang="en-US"/>
          </a:p>
        </p:txBody>
      </p:sp>
    </p:spTree>
    <p:extLst>
      <p:ext uri="{BB962C8B-B14F-4D97-AF65-F5344CB8AC3E}">
        <p14:creationId xmlns:p14="http://schemas.microsoft.com/office/powerpoint/2010/main" val="27474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Now, the discussion will transition to isotopically-labeled metabolic substrates and products.  </a:t>
            </a:r>
          </a:p>
          <a:p>
            <a:pPr defTabSz="931774">
              <a:defRPr/>
            </a:pPr>
            <a:endParaRPr lang="en-US" dirty="0"/>
          </a:p>
          <a:p>
            <a:pPr defTabSz="931774">
              <a:defRPr/>
            </a:pPr>
            <a:r>
              <a:rPr lang="en-US" b="1" dirty="0"/>
              <a:t>Chemistry perspective:</a:t>
            </a:r>
          </a:p>
          <a:p>
            <a:pPr defTabSz="931774">
              <a:defRPr/>
            </a:pPr>
            <a:r>
              <a:rPr lang="en-US" dirty="0"/>
              <a:t>We are all familiar working with chemical formulas and average molar masses of compounds.</a:t>
            </a:r>
          </a:p>
          <a:p>
            <a:pPr defTabSz="931774">
              <a:defRPr/>
            </a:pPr>
            <a:endParaRPr lang="en-US" dirty="0"/>
          </a:p>
          <a:p>
            <a:pPr defTabSz="931774">
              <a:defRPr/>
            </a:pPr>
            <a:r>
              <a:rPr lang="en-US" b="1" dirty="0"/>
              <a:t>So, the reported molar mass of a compound is a weighted average of the distribution of all naturally occurring isotope-labeled species for that compound.	</a:t>
            </a:r>
            <a:r>
              <a:rPr lang="en-US" dirty="0"/>
              <a:t>		</a:t>
            </a:r>
          </a:p>
          <a:p>
            <a:pPr defTabSz="931774">
              <a:defRPr/>
            </a:pPr>
            <a:endParaRPr lang="en-US" dirty="0"/>
          </a:p>
          <a:p>
            <a:pPr defTabSz="931774">
              <a:defRPr/>
            </a:pPr>
            <a:r>
              <a:rPr lang="en-US" b="1" dirty="0"/>
              <a:t>Press the down arrow   </a:t>
            </a:r>
          </a:p>
          <a:p>
            <a:pPr defTabSz="931774">
              <a:defRPr/>
            </a:pPr>
            <a:r>
              <a:rPr lang="en-US" b="1" dirty="0"/>
              <a:t>Mass Spectrometry perspective:</a:t>
            </a:r>
          </a:p>
          <a:p>
            <a:pPr defTabSz="931774">
              <a:defRPr/>
            </a:pPr>
            <a:r>
              <a:rPr lang="en-US" dirty="0"/>
              <a:t>Mass spectrometers do not measure average masses, so the isotopically-labeled atom content of a compound has to be taken into account.</a:t>
            </a:r>
          </a:p>
          <a:p>
            <a:pPr defTabSz="931774">
              <a:defRPr/>
            </a:pPr>
            <a:endParaRPr lang="en-US" dirty="0"/>
          </a:p>
          <a:p>
            <a:pPr defTabSz="931774">
              <a:defRPr/>
            </a:pPr>
            <a:r>
              <a:rPr lang="en-US" dirty="0"/>
              <a:t>The monoisotopic chemical formula is specific to a chemical structure that has all of the atoms in the molecule in the same, most-abundant isotopic state</a:t>
            </a:r>
          </a:p>
          <a:p>
            <a:pPr defTabSz="931774">
              <a:defRPr/>
            </a:pPr>
            <a:r>
              <a:rPr lang="en-US" dirty="0"/>
              <a:t>The monoisotopic exact mass is the mass of the compound for a specific monoisotopic chemical formula.</a:t>
            </a:r>
          </a:p>
          <a:p>
            <a:pPr defTabSz="931774">
              <a:defRPr/>
            </a:pPr>
            <a:r>
              <a:rPr lang="en-US" dirty="0"/>
              <a:t>The mass of the protonated and deprotonated molecular ions of alanine are presented here to 5 decimal places of precision. </a:t>
            </a:r>
          </a:p>
        </p:txBody>
      </p:sp>
      <p:sp>
        <p:nvSpPr>
          <p:cNvPr id="4" name="Slide Number Placeholder 3"/>
          <p:cNvSpPr>
            <a:spLocks noGrp="1"/>
          </p:cNvSpPr>
          <p:nvPr>
            <p:ph type="sldNum" sz="quarter" idx="10"/>
          </p:nvPr>
        </p:nvSpPr>
        <p:spPr/>
        <p:txBody>
          <a:bodyPr/>
          <a:lstStyle/>
          <a:p>
            <a:fld id="{C13EE68B-DA60-4EFE-A7E8-28BD5FD67681}" type="slidenum">
              <a:rPr lang="en-US" smtClean="0"/>
              <a:t>4</a:t>
            </a:fld>
            <a:endParaRPr lang="en-US"/>
          </a:p>
        </p:txBody>
      </p:sp>
    </p:spTree>
    <p:extLst>
      <p:ext uri="{BB962C8B-B14F-4D97-AF65-F5344CB8AC3E}">
        <p14:creationId xmlns:p14="http://schemas.microsoft.com/office/powerpoint/2010/main" val="190723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Once we realized</a:t>
            </a:r>
            <a:r>
              <a:rPr lang="en-US" baseline="0" dirty="0"/>
              <a:t> the complexity of the problem, my c</a:t>
            </a:r>
            <a:r>
              <a:rPr lang="en-US" dirty="0"/>
              <a:t>ollaborator asked the question “</a:t>
            </a:r>
            <a:r>
              <a:rPr lang="en-US" b="1" dirty="0"/>
              <a:t>How many isotope-labeled</a:t>
            </a:r>
            <a:r>
              <a:rPr lang="en-US" b="1" baseline="0" dirty="0"/>
              <a:t> species comprise the naturally occurring background for each metabolite</a:t>
            </a:r>
            <a:r>
              <a:rPr lang="en-US" b="1" dirty="0"/>
              <a:t>??</a:t>
            </a:r>
            <a:r>
              <a:rPr lang="en-US" dirty="0"/>
              <a:t>”</a:t>
            </a:r>
          </a:p>
          <a:p>
            <a:pPr defTabSz="931774">
              <a:defRPr/>
            </a:pPr>
            <a:endParaRPr lang="en-US" dirty="0"/>
          </a:p>
          <a:p>
            <a:pPr defTabSz="931774">
              <a:defRPr/>
            </a:pPr>
            <a:r>
              <a:rPr lang="en-US" dirty="0"/>
              <a:t>I have</a:t>
            </a:r>
            <a:r>
              <a:rPr lang="en-US" baseline="0" dirty="0"/>
              <a:t> created the following graphics to illustrate the complexity of this question using Alanine as an example</a:t>
            </a:r>
            <a:r>
              <a:rPr lang="en-US" baseline="-25000" dirty="0"/>
              <a:t> </a:t>
            </a:r>
          </a:p>
          <a:p>
            <a:pPr defTabSz="931774">
              <a:defRPr/>
            </a:pPr>
            <a:endParaRPr lang="en-US" baseline="-25000" dirty="0"/>
          </a:p>
          <a:p>
            <a:pPr defTabSz="931774">
              <a:defRPr/>
            </a:pPr>
            <a:endParaRPr lang="en-US" baseline="0" dirty="0"/>
          </a:p>
          <a:p>
            <a:pPr defTabSz="931774">
              <a:defRPr/>
            </a:pPr>
            <a:r>
              <a:rPr lang="en-US" sz="2400" b="1" dirty="0">
                <a:solidFill>
                  <a:srgbClr val="FF0000"/>
                </a:solidFill>
              </a:rPr>
              <a:t>Press the down arrow key</a:t>
            </a:r>
          </a:p>
          <a:p>
            <a:endParaRPr lang="en-US" dirty="0"/>
          </a:p>
          <a:p>
            <a:r>
              <a:rPr lang="en-US" dirty="0"/>
              <a:t>As you</a:t>
            </a:r>
            <a:r>
              <a:rPr lang="en-US" baseline="0" dirty="0"/>
              <a:t> can see from the next graphic, the situation gets complicated for M+1 protonated molecular ion of Alanine </a:t>
            </a:r>
          </a:p>
          <a:p>
            <a:endParaRPr lang="en-US" baseline="0" dirty="0"/>
          </a:p>
          <a:p>
            <a:r>
              <a:rPr lang="en-US" b="1" baseline="0" dirty="0"/>
              <a:t>Press the down arrow key</a:t>
            </a:r>
          </a:p>
          <a:p>
            <a:r>
              <a:rPr lang="en-US" dirty="0"/>
              <a:t>Now the situation gets very interesting when you consider the distribution of isotopically-labeled species for the M+2 protonated molecular ion of Alaine.</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5</a:t>
            </a:fld>
            <a:endParaRPr lang="en-US"/>
          </a:p>
        </p:txBody>
      </p:sp>
    </p:spTree>
    <p:extLst>
      <p:ext uri="{BB962C8B-B14F-4D97-AF65-F5344CB8AC3E}">
        <p14:creationId xmlns:p14="http://schemas.microsoft.com/office/powerpoint/2010/main" val="164314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represents</a:t>
            </a:r>
            <a:r>
              <a:rPr lang="en-US" baseline="0" dirty="0"/>
              <a:t> the simple monoisotopic case with only one possible configuration for Alanine (I like to consider this the “isotopic ground” state)</a:t>
            </a:r>
          </a:p>
          <a:p>
            <a:endParaRPr lang="en-US" baseline="0" dirty="0"/>
          </a:p>
          <a:p>
            <a:r>
              <a:rPr lang="en-US" b="1" baseline="0" dirty="0"/>
              <a:t>Press the down arrow</a:t>
            </a:r>
          </a:p>
          <a:p>
            <a:r>
              <a:rPr lang="en-US" baseline="0" dirty="0"/>
              <a:t>Table 2 - 14 possible configurations for Alanine that are singly-labeled with carbon-13, deuterium, nitrogen-15, or oxygen-17.</a:t>
            </a:r>
          </a:p>
          <a:p>
            <a:endParaRPr lang="en-US" baseline="0" dirty="0"/>
          </a:p>
          <a:p>
            <a:r>
              <a:rPr lang="en-US" b="1" baseline="0" dirty="0"/>
              <a:t>Press the down arrow</a:t>
            </a:r>
          </a:p>
          <a:p>
            <a:r>
              <a:rPr lang="en-US" b="0" i="0" baseline="0" dirty="0"/>
              <a:t>Table 3 – 93 possible configurations for Alanine that are doubly labeled with </a:t>
            </a:r>
            <a:r>
              <a:rPr lang="en-US" baseline="0" dirty="0"/>
              <a:t>carbon-13, deuterium, nitrogen-15, or oxygen-17</a:t>
            </a:r>
            <a:r>
              <a:rPr lang="en-US" b="0" i="0" baseline="0" dirty="0"/>
              <a:t>, or singly labeled with oxygen-18.</a:t>
            </a:r>
          </a:p>
          <a:p>
            <a:r>
              <a:rPr lang="en-US" b="0" i="0" baseline="0" dirty="0"/>
              <a:t>		</a:t>
            </a:r>
          </a:p>
          <a:p>
            <a:r>
              <a:rPr lang="en-US" baseline="0" dirty="0"/>
              <a:t>Question: why do we care about the background?</a:t>
            </a:r>
          </a:p>
          <a:p>
            <a:r>
              <a:rPr lang="en-US" baseline="0" dirty="0"/>
              <a:t>		</a:t>
            </a:r>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6</a:t>
            </a:fld>
            <a:endParaRPr lang="en-US"/>
          </a:p>
        </p:txBody>
      </p:sp>
    </p:spTree>
    <p:extLst>
      <p:ext uri="{BB962C8B-B14F-4D97-AF65-F5344CB8AC3E}">
        <p14:creationId xmlns:p14="http://schemas.microsoft.com/office/powerpoint/2010/main" val="278155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of this presentation</a:t>
            </a:r>
            <a:r>
              <a:rPr lang="en-US" baseline="0" dirty="0"/>
              <a:t> addresses some of the practical design aspects of an isotope tracing experiment.</a:t>
            </a:r>
            <a:endParaRPr lang="en-US" dirty="0"/>
          </a:p>
        </p:txBody>
      </p:sp>
      <p:sp>
        <p:nvSpPr>
          <p:cNvPr id="4" name="Slide Number Placeholder 3"/>
          <p:cNvSpPr>
            <a:spLocks noGrp="1"/>
          </p:cNvSpPr>
          <p:nvPr>
            <p:ph type="sldNum" sz="quarter" idx="10"/>
          </p:nvPr>
        </p:nvSpPr>
        <p:spPr/>
        <p:txBody>
          <a:bodyPr/>
          <a:lstStyle/>
          <a:p>
            <a:fld id="{C13EE68B-DA60-4EFE-A7E8-28BD5FD67681}" type="slidenum">
              <a:rPr lang="en-US" smtClean="0"/>
              <a:t>7</a:t>
            </a:fld>
            <a:endParaRPr lang="en-US"/>
          </a:p>
        </p:txBody>
      </p:sp>
    </p:spTree>
    <p:extLst>
      <p:ext uri="{BB962C8B-B14F-4D97-AF65-F5344CB8AC3E}">
        <p14:creationId xmlns:p14="http://schemas.microsoft.com/office/powerpoint/2010/main" val="249911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you need to know what the specific</a:t>
            </a:r>
            <a:r>
              <a:rPr lang="en-US" baseline="0" dirty="0"/>
              <a:t> aims of the project are.</a:t>
            </a:r>
          </a:p>
          <a:p>
            <a:r>
              <a:rPr lang="en-US" b="1" baseline="0" dirty="0"/>
              <a:t>Question 1: </a:t>
            </a:r>
            <a:r>
              <a:rPr lang="en-US" b="0" baseline="0" dirty="0"/>
              <a:t>Does your analysis need to be targeted or unbiased?</a:t>
            </a:r>
            <a:endParaRPr lang="en-US" baseline="0" dirty="0"/>
          </a:p>
          <a:p>
            <a:endParaRPr lang="en-US" baseline="0" dirty="0"/>
          </a:p>
          <a:p>
            <a:r>
              <a:rPr lang="en-US" b="1" baseline="0" dirty="0"/>
              <a:t>Press the down arrow</a:t>
            </a:r>
          </a:p>
          <a:p>
            <a:r>
              <a:rPr lang="en-US" b="1" baseline="0" dirty="0"/>
              <a:t>Question 2: </a:t>
            </a:r>
            <a:r>
              <a:rPr lang="en-US" b="0" baseline="0" dirty="0"/>
              <a:t>Is relative quantitation sufficient or is absolute quantification needed?</a:t>
            </a:r>
          </a:p>
          <a:p>
            <a:endParaRPr lang="en-US" b="0" baseline="0" dirty="0"/>
          </a:p>
          <a:p>
            <a:r>
              <a:rPr lang="en-US" b="1" baseline="0" dirty="0"/>
              <a:t>Press the down arrow</a:t>
            </a:r>
          </a:p>
          <a:p>
            <a:r>
              <a:rPr lang="en-US" b="1" baseline="0" dirty="0"/>
              <a:t>Question 3: </a:t>
            </a:r>
            <a:r>
              <a:rPr lang="en-US" b="0" baseline="0" dirty="0"/>
              <a:t>Is an isotopog-based population study sufficient, or is an Isotopomer-based study with positional fidelity required?</a:t>
            </a:r>
            <a:endParaRPr lang="en-US" b="1" dirty="0"/>
          </a:p>
        </p:txBody>
      </p:sp>
      <p:sp>
        <p:nvSpPr>
          <p:cNvPr id="4" name="Slide Number Placeholder 3"/>
          <p:cNvSpPr>
            <a:spLocks noGrp="1"/>
          </p:cNvSpPr>
          <p:nvPr>
            <p:ph type="sldNum" sz="quarter" idx="10"/>
          </p:nvPr>
        </p:nvSpPr>
        <p:spPr/>
        <p:txBody>
          <a:bodyPr/>
          <a:lstStyle/>
          <a:p>
            <a:fld id="{C13EE68B-DA60-4EFE-A7E8-28BD5FD67681}" type="slidenum">
              <a:rPr lang="en-US" smtClean="0"/>
              <a:t>8</a:t>
            </a:fld>
            <a:endParaRPr lang="en-US"/>
          </a:p>
        </p:txBody>
      </p:sp>
    </p:spTree>
    <p:extLst>
      <p:ext uri="{BB962C8B-B14F-4D97-AF65-F5344CB8AC3E}">
        <p14:creationId xmlns:p14="http://schemas.microsoft.com/office/powerpoint/2010/main" val="476402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dirty="0"/>
              <a:t>Stable-isotope labeled compound</a:t>
            </a:r>
            <a:r>
              <a:rPr lang="en-US" dirty="0"/>
              <a:t>: </a:t>
            </a:r>
            <a:r>
              <a:rPr lang="en-US" i="1" dirty="0"/>
              <a:t>Compounds that contain a </a:t>
            </a:r>
            <a:r>
              <a:rPr lang="en-US" i="1" u="sng" dirty="0"/>
              <a:t>non-radioactive</a:t>
            </a:r>
            <a:r>
              <a:rPr lang="en-US" i="1" dirty="0"/>
              <a:t> isotope </a:t>
            </a:r>
          </a:p>
          <a:p>
            <a:pPr defTabSz="931774">
              <a:defRPr/>
            </a:pPr>
            <a:endParaRPr lang="en-US" i="1" dirty="0"/>
          </a:p>
          <a:p>
            <a:pPr defTabSz="931774">
              <a:defRPr/>
            </a:pPr>
            <a:r>
              <a:rPr lang="en-US" i="0" dirty="0"/>
              <a:t>Universally labeled substrates, such as [U-</a:t>
            </a:r>
            <a:r>
              <a:rPr lang="en-US" i="0" baseline="30000" dirty="0"/>
              <a:t>13</a:t>
            </a:r>
            <a:r>
              <a:rPr lang="en-US" i="0" dirty="0"/>
              <a:t>C]-glucose and [U-</a:t>
            </a:r>
            <a:r>
              <a:rPr lang="en-US" i="0" baseline="30000" dirty="0"/>
              <a:t>13</a:t>
            </a:r>
            <a:r>
              <a:rPr lang="en-US" i="0" dirty="0"/>
              <a:t>C]-</a:t>
            </a:r>
            <a:r>
              <a:rPr lang="en-US" i="0" dirty="0" err="1"/>
              <a:t>Gln</a:t>
            </a:r>
            <a:r>
              <a:rPr lang="en-US" i="0" dirty="0"/>
              <a:t> are useful in hypothesis-free isotope tracing experiments that require extensive labeling.</a:t>
            </a:r>
          </a:p>
          <a:p>
            <a:endParaRPr lang="en-US" dirty="0"/>
          </a:p>
          <a:p>
            <a:r>
              <a:rPr lang="en-US" b="1" dirty="0"/>
              <a:t>Press the Down Arrow</a:t>
            </a:r>
          </a:p>
          <a:p>
            <a:r>
              <a:rPr lang="en-US" dirty="0"/>
              <a:t>Positionally labeled substrates, such as [1,2-</a:t>
            </a:r>
            <a:r>
              <a:rPr lang="en-US" baseline="30000" dirty="0"/>
              <a:t>13</a:t>
            </a:r>
            <a:r>
              <a:rPr lang="en-US" dirty="0"/>
              <a:t>C</a:t>
            </a:r>
            <a:r>
              <a:rPr lang="en-US" baseline="-25000" dirty="0"/>
              <a:t>2</a:t>
            </a:r>
            <a:r>
              <a:rPr lang="en-US" dirty="0"/>
              <a:t>]-glucose are useful for determining novel metabolic links between pathways originating from glycolysis and PPP pathways.</a:t>
            </a:r>
          </a:p>
          <a:p>
            <a:endParaRPr lang="en-US" dirty="0"/>
          </a:p>
          <a:p>
            <a:r>
              <a:rPr lang="en-US" b="1" dirty="0"/>
              <a:t>Press the Down Arrow</a:t>
            </a:r>
          </a:p>
          <a:p>
            <a:r>
              <a:rPr lang="en-US" b="0" dirty="0"/>
              <a:t>Carbon-13 labeled sodium bicarbonate is useful for carboxylase enzyme-based metabolism (</a:t>
            </a:r>
            <a:r>
              <a:rPr lang="en-US" b="0" i="1" dirty="0"/>
              <a:t>e.g</a:t>
            </a:r>
            <a:r>
              <a:rPr lang="en-US" b="0" dirty="0"/>
              <a:t>., branched chain amino acid catabolism, fatty acid biosynthesis)</a:t>
            </a:r>
          </a:p>
          <a:p>
            <a:endParaRPr lang="en-US" b="0" dirty="0"/>
          </a:p>
          <a:p>
            <a:r>
              <a:rPr lang="en-US" b="1" dirty="0"/>
              <a:t>Press the Down Arrow</a:t>
            </a:r>
          </a:p>
          <a:p>
            <a:r>
              <a:rPr lang="en-US" b="0" dirty="0"/>
              <a:t>Double-labeled substrates are useful for investigating carbon and nitrogen assimilation.</a:t>
            </a:r>
          </a:p>
        </p:txBody>
      </p:sp>
      <p:sp>
        <p:nvSpPr>
          <p:cNvPr id="4" name="Slide Number Placeholder 3"/>
          <p:cNvSpPr>
            <a:spLocks noGrp="1"/>
          </p:cNvSpPr>
          <p:nvPr>
            <p:ph type="sldNum" sz="quarter" idx="10"/>
          </p:nvPr>
        </p:nvSpPr>
        <p:spPr/>
        <p:txBody>
          <a:bodyPr/>
          <a:lstStyle/>
          <a:p>
            <a:fld id="{C13EE68B-DA60-4EFE-A7E8-28BD5FD67681}" type="slidenum">
              <a:rPr lang="en-US" smtClean="0"/>
              <a:t>9</a:t>
            </a:fld>
            <a:endParaRPr lang="en-US"/>
          </a:p>
        </p:txBody>
      </p:sp>
    </p:spTree>
    <p:extLst>
      <p:ext uri="{BB962C8B-B14F-4D97-AF65-F5344CB8AC3E}">
        <p14:creationId xmlns:p14="http://schemas.microsoft.com/office/powerpoint/2010/main" val="3112595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E4955A53-FF1C-4BD4-A966-D72CCC1A48C0}" type="datetimeFigureOut">
              <a:rPr lang="en-US" smtClean="0"/>
              <a:t>5/28/2019</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83163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183632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1453968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151072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2187626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4955A53-FF1C-4BD4-A966-D72CCC1A48C0}"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1613979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4955A53-FF1C-4BD4-A966-D72CCC1A48C0}" type="datetimeFigureOut">
              <a:rPr lang="en-US" smtClean="0"/>
              <a:t>5/28/2019</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2995232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955A53-FF1C-4BD4-A966-D72CCC1A48C0}"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769928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955A53-FF1C-4BD4-A966-D72CCC1A48C0}"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221014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E4955A53-FF1C-4BD4-A966-D72CCC1A48C0}" type="datetimeFigureOut">
              <a:rPr lang="en-US" smtClean="0"/>
              <a:t>5/28/2019</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4114611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955A53-FF1C-4BD4-A966-D72CCC1A48C0}"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112371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112015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955A53-FF1C-4BD4-A966-D72CCC1A48C0}"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273582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955A53-FF1C-4BD4-A966-D72CCC1A48C0}"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1933938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955A53-FF1C-4BD4-A966-D72CCC1A48C0}"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594473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242775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955A53-FF1C-4BD4-A966-D72CCC1A48C0}"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88FEDA-ACCE-40FF-BABB-04CB1C10F9DD}" type="slidenum">
              <a:rPr lang="en-US" smtClean="0"/>
              <a:t>‹#›</a:t>
            </a:fld>
            <a:endParaRPr lang="en-US"/>
          </a:p>
        </p:txBody>
      </p:sp>
    </p:spTree>
    <p:extLst>
      <p:ext uri="{BB962C8B-B14F-4D97-AF65-F5344CB8AC3E}">
        <p14:creationId xmlns:p14="http://schemas.microsoft.com/office/powerpoint/2010/main" val="3521270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955A53-FF1C-4BD4-A966-D72CCC1A48C0}" type="datetimeFigureOut">
              <a:rPr lang="en-US" smtClean="0"/>
              <a:t>5/28/2019</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288FEDA-ACCE-40FF-BABB-04CB1C10F9DD}" type="slidenum">
              <a:rPr lang="en-US" smtClean="0"/>
              <a:t>‹#›</a:t>
            </a:fld>
            <a:endParaRPr lang="en-US"/>
          </a:p>
        </p:txBody>
      </p:sp>
    </p:spTree>
    <p:extLst>
      <p:ext uri="{BB962C8B-B14F-4D97-AF65-F5344CB8AC3E}">
        <p14:creationId xmlns:p14="http://schemas.microsoft.com/office/powerpoint/2010/main" val="3679342580"/>
      </p:ext>
    </p:extLst>
  </p:cSld>
  <p:clrMap bg1="dk1" tx1="lt1" bg2="dk2" tx2="lt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7.bin"/><Relationship Id="rId3" Type="http://schemas.openxmlformats.org/officeDocument/2006/relationships/notesSlide" Target="../notesSlides/notesSlide13.xml"/><Relationship Id="rId7" Type="http://schemas.openxmlformats.org/officeDocument/2006/relationships/image" Target="../media/image41.tiff"/><Relationship Id="rId12"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image" Target="../media/image40.emf"/><Relationship Id="rId11" Type="http://schemas.openxmlformats.org/officeDocument/2006/relationships/oleObject" Target="../embeddings/oleObject5.bin"/><Relationship Id="rId5" Type="http://schemas.openxmlformats.org/officeDocument/2006/relationships/image" Target="../media/image38.emf"/><Relationship Id="rId15" Type="http://schemas.openxmlformats.org/officeDocument/2006/relationships/oleObject" Target="../embeddings/oleObject9.bin"/><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emf"/><Relationship Id="rId1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notesSlide" Target="../notesSlides/notesSlide22.xm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hyperlink" Target="http://cuentosabsurdosparamentesincoherentes.blogspot.com/2013/02/absurdo-di-logo-entre-cubitos-habia-una.html" TargetMode="External"/><Relationship Id="rId1" Type="http://schemas.openxmlformats.org/officeDocument/2006/relationships/tags" Target="../tags/tag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jpe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 y="413440"/>
            <a:ext cx="9144000" cy="5292035"/>
          </a:xfrm>
          <a:prstGeom prst="rect">
            <a:avLst/>
          </a:prstGeom>
          <a:solidFill>
            <a:schemeClr val="bg1">
              <a:lumMod val="50000"/>
            </a:schemeClr>
          </a:solidFill>
        </p:spPr>
      </p:pic>
      <p:sp>
        <p:nvSpPr>
          <p:cNvPr id="2" name="Title 1">
            <a:extLst>
              <a:ext uri="{FF2B5EF4-FFF2-40B4-BE49-F238E27FC236}">
                <a16:creationId xmlns:a16="http://schemas.microsoft.com/office/drawing/2014/main" id="{0BE7978C-1433-4861-A47E-36886B756A6F}"/>
              </a:ext>
            </a:extLst>
          </p:cNvPr>
          <p:cNvSpPr>
            <a:spLocks noGrp="1"/>
          </p:cNvSpPr>
          <p:nvPr>
            <p:ph type="ctrTitle"/>
          </p:nvPr>
        </p:nvSpPr>
        <p:spPr>
          <a:xfrm>
            <a:off x="659937" y="725545"/>
            <a:ext cx="7800975" cy="1641436"/>
          </a:xfrm>
          <a:solidFill>
            <a:schemeClr val="bg1">
              <a:alpha val="50000"/>
            </a:schemeClr>
          </a:solidFill>
          <a:effectLst>
            <a:outerShdw blurRad="190500" sx="108000" sy="108000" algn="ctr" rotWithShape="0">
              <a:prstClr val="black">
                <a:alpha val="68000"/>
              </a:prstClr>
            </a:outerShdw>
          </a:effectLst>
        </p:spPr>
        <p:txBody>
          <a:bodyPr>
            <a:normAutofit/>
          </a:bodyPr>
          <a:lstStyle/>
          <a:p>
            <a:pPr algn="ctr"/>
            <a:r>
              <a:rPr lang="en-US" sz="3600" i="1" dirty="0"/>
              <a:t>Mapping Metabolic Networks in Complex Biological Systems using Carbon-13 isotopes</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CE92CBC-6E90-4B86-B738-92B18D9B32F8}"/>
              </a:ext>
            </a:extLst>
          </p:cNvPr>
          <p:cNvSpPr>
            <a:spLocks noGrp="1"/>
          </p:cNvSpPr>
          <p:nvPr>
            <p:ph type="subTitle" idx="1"/>
          </p:nvPr>
        </p:nvSpPr>
        <p:spPr>
          <a:xfrm>
            <a:off x="1571879" y="2679086"/>
            <a:ext cx="6022723" cy="2888337"/>
          </a:xfrm>
          <a:solidFill>
            <a:schemeClr val="bg1">
              <a:alpha val="50000"/>
            </a:schemeClr>
          </a:solidFill>
          <a:effectLst>
            <a:outerShdw blurRad="190500" sx="108000" sy="108000" algn="ctr" rotWithShape="0">
              <a:prstClr val="black">
                <a:alpha val="68000"/>
              </a:prstClr>
            </a:outerShdw>
          </a:effectLst>
        </p:spPr>
        <p:txBody>
          <a:bodyPr>
            <a:normAutofit fontScale="85000" lnSpcReduction="10000"/>
          </a:bodyPr>
          <a:lstStyle/>
          <a:p>
            <a:pPr algn="ctr"/>
            <a:r>
              <a:rPr lang="en-US" sz="2000" b="1" dirty="0">
                <a:solidFill>
                  <a:schemeClr val="tx1"/>
                </a:solidFill>
                <a:cs typeface="Arial" panose="020B0604020202020204" pitchFamily="34" charset="0"/>
              </a:rPr>
              <a:t>Thomas D. Horvath*</a:t>
            </a:r>
            <a:r>
              <a:rPr lang="en-US" b="1" dirty="0">
                <a:solidFill>
                  <a:schemeClr val="tx1"/>
                </a:solidFill>
                <a:cs typeface="Arial" panose="020B0604020202020204" pitchFamily="34" charset="0"/>
              </a:rPr>
              <a:t>, Shai Dagan, </a:t>
            </a:r>
            <a:r>
              <a:rPr lang="en-US" b="1" dirty="0" smtClean="0">
                <a:solidFill>
                  <a:schemeClr val="tx1"/>
                </a:solidFill>
                <a:cs typeface="Arial" panose="020B0604020202020204" pitchFamily="34" charset="0"/>
              </a:rPr>
              <a:t>Di Du, Lin Tan, Leona Martin, Phil </a:t>
            </a:r>
            <a:r>
              <a:rPr lang="en-US" b="1" dirty="0">
                <a:solidFill>
                  <a:schemeClr val="tx1"/>
                </a:solidFill>
                <a:cs typeface="Arial" panose="020B0604020202020204" pitchFamily="34" charset="0"/>
              </a:rPr>
              <a:t>L. Lorenzi, David H. Hawke, and Patricia Y. Scaraffia</a:t>
            </a:r>
          </a:p>
          <a:p>
            <a:pPr algn="ctr"/>
            <a:endParaRPr lang="en-US" b="1" dirty="0">
              <a:solidFill>
                <a:schemeClr val="tx1"/>
              </a:solidFill>
              <a:cs typeface="Arial" panose="020B0604020202020204" pitchFamily="34" charset="0"/>
            </a:endParaRPr>
          </a:p>
          <a:p>
            <a:pPr algn="ctr"/>
            <a:r>
              <a:rPr lang="en-US" b="1" dirty="0">
                <a:solidFill>
                  <a:schemeClr val="tx1"/>
                </a:solidFill>
                <a:cs typeface="Arial" panose="020B0604020202020204" pitchFamily="34" charset="0"/>
              </a:rPr>
              <a:t>TCMC colleagues: Sibel Ak, </a:t>
            </a:r>
            <a:r>
              <a:rPr lang="en-US" b="1" dirty="0" smtClean="0">
                <a:solidFill>
                  <a:schemeClr val="tx1"/>
                </a:solidFill>
                <a:cs typeface="Arial" panose="020B0604020202020204" pitchFamily="34" charset="0"/>
              </a:rPr>
              <a:t>Numan Oezguen, Jennifer </a:t>
            </a:r>
            <a:r>
              <a:rPr lang="en-US" b="1" dirty="0">
                <a:solidFill>
                  <a:schemeClr val="tx1"/>
                </a:solidFill>
                <a:cs typeface="Arial" panose="020B0604020202020204" pitchFamily="34" charset="0"/>
              </a:rPr>
              <a:t>Spinler, Tor Savidge, and Anthony Haag</a:t>
            </a:r>
          </a:p>
          <a:p>
            <a:pPr algn="ctr"/>
            <a:r>
              <a:rPr lang="en-US" sz="2000" dirty="0">
                <a:solidFill>
                  <a:schemeClr val="tx1"/>
                </a:solidFill>
                <a:cs typeface="Arial" panose="020B0604020202020204" pitchFamily="34" charset="0"/>
              </a:rPr>
              <a:t>NIH Systems Biology Modeling Working Group meeting</a:t>
            </a:r>
          </a:p>
          <a:p>
            <a:pPr algn="ctr"/>
            <a:r>
              <a:rPr lang="en-US" sz="2000" dirty="0">
                <a:solidFill>
                  <a:schemeClr val="tx1"/>
                </a:solidFill>
                <a:cs typeface="Arial" panose="020B0604020202020204" pitchFamily="34" charset="0"/>
              </a:rPr>
              <a:t>May 28</a:t>
            </a:r>
            <a:r>
              <a:rPr lang="en-US" sz="2000" baseline="30000" dirty="0">
                <a:solidFill>
                  <a:schemeClr val="tx1"/>
                </a:solidFill>
                <a:cs typeface="Arial" panose="020B0604020202020204" pitchFamily="34" charset="0"/>
              </a:rPr>
              <a:t>th</a:t>
            </a:r>
            <a:r>
              <a:rPr lang="en-US" sz="2000" dirty="0">
                <a:solidFill>
                  <a:schemeClr val="tx1"/>
                </a:solidFill>
                <a:cs typeface="Arial" panose="020B0604020202020204" pitchFamily="34" charset="0"/>
              </a:rPr>
              <a:t>, 2019</a:t>
            </a:r>
          </a:p>
        </p:txBody>
      </p:sp>
      <p:sp>
        <p:nvSpPr>
          <p:cNvPr id="9" name="TextBox 8"/>
          <p:cNvSpPr txBox="1"/>
          <p:nvPr/>
        </p:nvSpPr>
        <p:spPr>
          <a:xfrm>
            <a:off x="4100945" y="6322610"/>
            <a:ext cx="5043054" cy="523220"/>
          </a:xfrm>
          <a:prstGeom prst="rect">
            <a:avLst/>
          </a:prstGeom>
          <a:noFill/>
        </p:spPr>
        <p:txBody>
          <a:bodyPr wrap="square" rtlCol="0">
            <a:spAutoFit/>
          </a:bodyPr>
          <a:lstStyle/>
          <a:p>
            <a:r>
              <a:rPr lang="en-US" sz="1400" dirty="0"/>
              <a:t>Background image: KEGG database: Microbial metabolism in diverse environments – Reference Pathway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 y="5843979"/>
            <a:ext cx="957262" cy="957262"/>
          </a:xfrm>
          <a:prstGeom prst="rect">
            <a:avLst/>
          </a:prstGeom>
        </p:spPr>
      </p:pic>
      <p:pic>
        <p:nvPicPr>
          <p:cNvPr id="5" name="Picture 4"/>
          <p:cNvPicPr>
            <a:picLocks noChangeAspect="1"/>
          </p:cNvPicPr>
          <p:nvPr/>
        </p:nvPicPr>
        <p:blipFill>
          <a:blip r:embed="rId5"/>
          <a:stretch>
            <a:fillRect/>
          </a:stretch>
        </p:blipFill>
        <p:spPr>
          <a:xfrm>
            <a:off x="1148544" y="5843979"/>
            <a:ext cx="1791798" cy="957262"/>
          </a:xfrm>
          <a:prstGeom prst="rect">
            <a:avLst/>
          </a:prstGeom>
        </p:spPr>
      </p:pic>
    </p:spTree>
    <p:extLst>
      <p:ext uri="{BB962C8B-B14F-4D97-AF65-F5344CB8AC3E}">
        <p14:creationId xmlns:p14="http://schemas.microsoft.com/office/powerpoint/2010/main" val="4228490290"/>
      </p:ext>
    </p:extLst>
  </p:cSld>
  <p:clrMapOvr>
    <a:masterClrMapping/>
  </p:clrMapOvr>
  <mc:AlternateContent xmlns:mc="http://schemas.openxmlformats.org/markup-compatibility/2006" xmlns:p14="http://schemas.microsoft.com/office/powerpoint/2010/main">
    <mc:Choice Requires="p14">
      <p:transition spd="slow" p14:dur="2000" advTm="34916"/>
    </mc:Choice>
    <mc:Fallback xmlns="">
      <p:transition spd="slow" advTm="349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647700"/>
          </a:xfrm>
        </p:spPr>
        <p:txBody>
          <a:bodyPr>
            <a:normAutofit/>
          </a:bodyPr>
          <a:lstStyle/>
          <a:p>
            <a:pPr algn="ctr"/>
            <a:r>
              <a:rPr lang="en-US" sz="2800" dirty="0"/>
              <a:t>II. Study design</a:t>
            </a:r>
          </a:p>
        </p:txBody>
      </p:sp>
      <p:grpSp>
        <p:nvGrpSpPr>
          <p:cNvPr id="62" name="Group 61"/>
          <p:cNvGrpSpPr/>
          <p:nvPr/>
        </p:nvGrpSpPr>
        <p:grpSpPr>
          <a:xfrm>
            <a:off x="19456" y="4526025"/>
            <a:ext cx="9144000" cy="1880421"/>
            <a:chOff x="19456" y="4526025"/>
            <a:chExt cx="9144000" cy="1880421"/>
          </a:xfrm>
        </p:grpSpPr>
        <p:grpSp>
          <p:nvGrpSpPr>
            <p:cNvPr id="46" name="Group 45"/>
            <p:cNvGrpSpPr/>
            <p:nvPr/>
          </p:nvGrpSpPr>
          <p:grpSpPr>
            <a:xfrm>
              <a:off x="19456" y="4526025"/>
              <a:ext cx="9144000" cy="1880421"/>
              <a:chOff x="19456" y="2825359"/>
              <a:chExt cx="9144000" cy="1880421"/>
            </a:xfrm>
          </p:grpSpPr>
          <p:grpSp>
            <p:nvGrpSpPr>
              <p:cNvPr id="47" name="Group 46"/>
              <p:cNvGrpSpPr/>
              <p:nvPr/>
            </p:nvGrpSpPr>
            <p:grpSpPr>
              <a:xfrm>
                <a:off x="1371601" y="3262818"/>
                <a:ext cx="6400800" cy="1442962"/>
                <a:chOff x="342900" y="716430"/>
                <a:chExt cx="6400800" cy="1591564"/>
              </a:xfrm>
              <a:effectLst>
                <a:outerShdw blurRad="63500" sx="104000" sy="104000" algn="ctr" rotWithShape="0">
                  <a:prstClr val="black">
                    <a:alpha val="65000"/>
                  </a:prstClr>
                </a:outerShdw>
              </a:effectLst>
            </p:grpSpPr>
            <p:sp>
              <p:nvSpPr>
                <p:cNvPr id="56" name="Rounded Rectangle 55"/>
                <p:cNvSpPr/>
                <p:nvPr/>
              </p:nvSpPr>
              <p:spPr>
                <a:xfrm>
                  <a:off x="342900" y="716430"/>
                  <a:ext cx="6400800" cy="1591564"/>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5658482" y="924990"/>
                  <a:ext cx="184731" cy="509209"/>
                </a:xfrm>
                <a:prstGeom prst="rect">
                  <a:avLst/>
                </a:prstGeom>
                <a:noFill/>
              </p:spPr>
              <p:txBody>
                <a:bodyPr wrap="none" rtlCol="0">
                  <a:spAutoFit/>
                </a:bodyPr>
                <a:lstStyle/>
                <a:p>
                  <a:endParaRPr lang="en-US" sz="2400" dirty="0">
                    <a:solidFill>
                      <a:schemeClr val="bg1"/>
                    </a:solidFill>
                  </a:endParaRPr>
                </a:p>
              </p:txBody>
            </p:sp>
            <p:sp>
              <p:nvSpPr>
                <p:cNvPr id="58" name="TextBox 57"/>
                <p:cNvSpPr txBox="1"/>
                <p:nvPr/>
              </p:nvSpPr>
              <p:spPr>
                <a:xfrm>
                  <a:off x="5658482" y="1782240"/>
                  <a:ext cx="184731" cy="509209"/>
                </a:xfrm>
                <a:prstGeom prst="rect">
                  <a:avLst/>
                </a:prstGeom>
                <a:noFill/>
              </p:spPr>
              <p:txBody>
                <a:bodyPr wrap="none" rtlCol="0">
                  <a:spAutoFit/>
                </a:bodyPr>
                <a:lstStyle/>
                <a:p>
                  <a:endParaRPr lang="en-US" sz="2400" dirty="0">
                    <a:solidFill>
                      <a:schemeClr val="bg1"/>
                    </a:solidFill>
                  </a:endParaRPr>
                </a:p>
              </p:txBody>
            </p:sp>
          </p:grpSp>
          <p:sp>
            <p:nvSpPr>
              <p:cNvPr id="48" name="TextBox 47"/>
              <p:cNvSpPr txBox="1"/>
              <p:nvPr/>
            </p:nvSpPr>
            <p:spPr>
              <a:xfrm>
                <a:off x="19456" y="2825359"/>
                <a:ext cx="9144000" cy="461665"/>
              </a:xfrm>
              <a:prstGeom prst="rect">
                <a:avLst/>
              </a:prstGeom>
              <a:noFill/>
            </p:spPr>
            <p:txBody>
              <a:bodyPr wrap="square" rtlCol="0">
                <a:spAutoFit/>
              </a:bodyPr>
              <a:lstStyle/>
              <a:p>
                <a:pPr algn="ctr"/>
                <a:r>
                  <a:rPr lang="en-US" sz="2400" dirty="0"/>
                  <a:t>Sampling / Quenching Phase</a:t>
                </a:r>
              </a:p>
            </p:txBody>
          </p:sp>
        </p:grpSp>
        <p:pic>
          <p:nvPicPr>
            <p:cNvPr id="60" name="Picture 5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8280" y="5159858"/>
              <a:ext cx="1641348" cy="1074420"/>
            </a:xfrm>
            <a:prstGeom prst="rect">
              <a:avLst/>
            </a:prstGeom>
          </p:spPr>
        </p:pic>
        <p:pic>
          <p:nvPicPr>
            <p:cNvPr id="61" name="Picture 60"/>
            <p:cNvPicPr>
              <a:picLocks noChangeAspect="1"/>
            </p:cNvPicPr>
            <p:nvPr/>
          </p:nvPicPr>
          <p:blipFill>
            <a:blip r:embed="rId4"/>
            <a:stretch>
              <a:fillRect/>
            </a:stretch>
          </p:blipFill>
          <p:spPr>
            <a:xfrm>
              <a:off x="5248247" y="5128316"/>
              <a:ext cx="1717804" cy="1113298"/>
            </a:xfrm>
            <a:prstGeom prst="rect">
              <a:avLst/>
            </a:prstGeom>
          </p:spPr>
        </p:pic>
      </p:grpSp>
      <p:grpSp>
        <p:nvGrpSpPr>
          <p:cNvPr id="3" name="Group 2"/>
          <p:cNvGrpSpPr/>
          <p:nvPr/>
        </p:nvGrpSpPr>
        <p:grpSpPr>
          <a:xfrm>
            <a:off x="1" y="553820"/>
            <a:ext cx="9144000" cy="1889847"/>
            <a:chOff x="1" y="553820"/>
            <a:chExt cx="9144000" cy="1889847"/>
          </a:xfrm>
        </p:grpSpPr>
        <p:grpSp>
          <p:nvGrpSpPr>
            <p:cNvPr id="44" name="Group 43"/>
            <p:cNvGrpSpPr/>
            <p:nvPr/>
          </p:nvGrpSpPr>
          <p:grpSpPr>
            <a:xfrm>
              <a:off x="1" y="553820"/>
              <a:ext cx="9144000" cy="1889847"/>
              <a:chOff x="1" y="553820"/>
              <a:chExt cx="9144000" cy="1889847"/>
            </a:xfrm>
          </p:grpSpPr>
          <p:grpSp>
            <p:nvGrpSpPr>
              <p:cNvPr id="22" name="Group 21"/>
              <p:cNvGrpSpPr/>
              <p:nvPr/>
            </p:nvGrpSpPr>
            <p:grpSpPr>
              <a:xfrm>
                <a:off x="1333500" y="964080"/>
                <a:ext cx="6400800" cy="1479587"/>
                <a:chOff x="342900" y="716430"/>
                <a:chExt cx="6400800" cy="1631961"/>
              </a:xfrm>
              <a:effectLst>
                <a:outerShdw blurRad="63500" sx="104000" sy="104000" algn="ctr" rotWithShape="0">
                  <a:prstClr val="black">
                    <a:alpha val="65000"/>
                  </a:prstClr>
                </a:outerShdw>
              </a:effectLst>
            </p:grpSpPr>
            <p:sp>
              <p:nvSpPr>
                <p:cNvPr id="12" name="Rounded Rectangle 11"/>
                <p:cNvSpPr/>
                <p:nvPr/>
              </p:nvSpPr>
              <p:spPr>
                <a:xfrm>
                  <a:off x="342900" y="716430"/>
                  <a:ext cx="6400800" cy="1631961"/>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rotWithShape="1">
                <a:blip r:embed="rId5"/>
                <a:srcRect l="21277" r="19515"/>
                <a:stretch/>
              </p:blipFill>
              <p:spPr>
                <a:xfrm>
                  <a:off x="5975451" y="928111"/>
                  <a:ext cx="598249" cy="530479"/>
                </a:xfrm>
                <a:prstGeom prst="rect">
                  <a:avLst/>
                </a:prstGeom>
              </p:spPr>
            </p:pic>
            <p:pic>
              <p:nvPicPr>
                <p:cNvPr id="14" name="Picture 13"/>
                <p:cNvPicPr>
                  <a:picLocks noChangeAspect="1"/>
                </p:cNvPicPr>
                <p:nvPr/>
              </p:nvPicPr>
              <p:blipFill>
                <a:blip r:embed="rId6"/>
                <a:stretch>
                  <a:fillRect/>
                </a:stretch>
              </p:blipFill>
              <p:spPr>
                <a:xfrm>
                  <a:off x="6049822" y="1719645"/>
                  <a:ext cx="373306" cy="524260"/>
                </a:xfrm>
                <a:prstGeom prst="rect">
                  <a:avLst/>
                </a:prstGeom>
              </p:spPr>
            </p:pic>
            <p:sp>
              <p:nvSpPr>
                <p:cNvPr id="15" name="TextBox 14"/>
                <p:cNvSpPr txBox="1"/>
                <p:nvPr/>
              </p:nvSpPr>
              <p:spPr>
                <a:xfrm>
                  <a:off x="1987064" y="1331584"/>
                  <a:ext cx="441146" cy="461665"/>
                </a:xfrm>
                <a:prstGeom prst="rect">
                  <a:avLst/>
                </a:prstGeom>
                <a:noFill/>
              </p:spPr>
              <p:txBody>
                <a:bodyPr wrap="none" rtlCol="0">
                  <a:spAutoFit/>
                </a:bodyPr>
                <a:lstStyle/>
                <a:p>
                  <a:r>
                    <a:rPr lang="en-US" sz="2400" dirty="0">
                      <a:solidFill>
                        <a:schemeClr val="bg1"/>
                      </a:solidFill>
                    </a:rPr>
                    <a:t>or</a:t>
                  </a:r>
                </a:p>
              </p:txBody>
            </p:sp>
            <p:pic>
              <p:nvPicPr>
                <p:cNvPr id="16" name="Picture 15"/>
                <p:cNvPicPr>
                  <a:picLocks noChangeAspect="1"/>
                </p:cNvPicPr>
                <p:nvPr/>
              </p:nvPicPr>
              <p:blipFill>
                <a:blip r:embed="rId7"/>
                <a:stretch>
                  <a:fillRect/>
                </a:stretch>
              </p:blipFill>
              <p:spPr>
                <a:xfrm>
                  <a:off x="4612539" y="1035757"/>
                  <a:ext cx="1119478" cy="1011293"/>
                </a:xfrm>
                <a:prstGeom prst="rect">
                  <a:avLst/>
                </a:prstGeom>
              </p:spPr>
            </p:pic>
            <p:pic>
              <p:nvPicPr>
                <p:cNvPr id="17" name="Picture 16"/>
                <p:cNvPicPr>
                  <a:picLocks noChangeAspect="1"/>
                </p:cNvPicPr>
                <p:nvPr/>
              </p:nvPicPr>
              <p:blipFill>
                <a:blip r:embed="rId7"/>
                <a:stretch>
                  <a:fillRect/>
                </a:stretch>
              </p:blipFill>
              <p:spPr>
                <a:xfrm>
                  <a:off x="2729028" y="1128918"/>
                  <a:ext cx="1119478" cy="1011293"/>
                </a:xfrm>
                <a:prstGeom prst="rect">
                  <a:avLst/>
                </a:prstGeom>
              </p:spPr>
            </p:pic>
            <p:sp>
              <p:nvSpPr>
                <p:cNvPr id="18" name="TextBox 17"/>
                <p:cNvSpPr txBox="1"/>
                <p:nvPr/>
              </p:nvSpPr>
              <p:spPr>
                <a:xfrm>
                  <a:off x="4076725" y="1310571"/>
                  <a:ext cx="441146" cy="461665"/>
                </a:xfrm>
                <a:prstGeom prst="rect">
                  <a:avLst/>
                </a:prstGeom>
                <a:noFill/>
              </p:spPr>
              <p:txBody>
                <a:bodyPr wrap="none" rtlCol="0">
                  <a:spAutoFit/>
                </a:bodyPr>
                <a:lstStyle/>
                <a:p>
                  <a:r>
                    <a:rPr lang="en-US" sz="2400" dirty="0">
                      <a:solidFill>
                        <a:schemeClr val="bg1"/>
                      </a:solidFill>
                    </a:rPr>
                    <a:t>or</a:t>
                  </a:r>
                </a:p>
              </p:txBody>
            </p:sp>
            <p:sp>
              <p:nvSpPr>
                <p:cNvPr id="20" name="TextBox 19"/>
                <p:cNvSpPr txBox="1"/>
                <p:nvPr/>
              </p:nvSpPr>
              <p:spPr>
                <a:xfrm>
                  <a:off x="5658482" y="924990"/>
                  <a:ext cx="389850" cy="461665"/>
                </a:xfrm>
                <a:prstGeom prst="rect">
                  <a:avLst/>
                </a:prstGeom>
                <a:noFill/>
              </p:spPr>
              <p:txBody>
                <a:bodyPr wrap="none" rtlCol="0">
                  <a:spAutoFit/>
                </a:bodyPr>
                <a:lstStyle/>
                <a:p>
                  <a:r>
                    <a:rPr lang="en-US" sz="2400" dirty="0">
                      <a:solidFill>
                        <a:schemeClr val="bg1"/>
                      </a:solidFill>
                    </a:rPr>
                    <a:t>+</a:t>
                  </a:r>
                </a:p>
              </p:txBody>
            </p:sp>
            <p:sp>
              <p:nvSpPr>
                <p:cNvPr id="21" name="TextBox 20"/>
                <p:cNvSpPr txBox="1"/>
                <p:nvPr/>
              </p:nvSpPr>
              <p:spPr>
                <a:xfrm>
                  <a:off x="5658482" y="1782240"/>
                  <a:ext cx="389850" cy="461665"/>
                </a:xfrm>
                <a:prstGeom prst="rect">
                  <a:avLst/>
                </a:prstGeom>
                <a:noFill/>
              </p:spPr>
              <p:txBody>
                <a:bodyPr wrap="none" rtlCol="0">
                  <a:spAutoFit/>
                </a:bodyPr>
                <a:lstStyle/>
                <a:p>
                  <a:r>
                    <a:rPr lang="en-US" sz="2400" dirty="0">
                      <a:solidFill>
                        <a:schemeClr val="bg1"/>
                      </a:solidFill>
                    </a:rPr>
                    <a:t>+</a:t>
                  </a:r>
                </a:p>
              </p:txBody>
            </p:sp>
          </p:grpSp>
          <p:sp>
            <p:nvSpPr>
              <p:cNvPr id="23" name="TextBox 22"/>
              <p:cNvSpPr txBox="1"/>
              <p:nvPr/>
            </p:nvSpPr>
            <p:spPr>
              <a:xfrm>
                <a:off x="1" y="553820"/>
                <a:ext cx="9144000" cy="461665"/>
              </a:xfrm>
              <a:prstGeom prst="rect">
                <a:avLst/>
              </a:prstGeom>
              <a:noFill/>
            </p:spPr>
            <p:txBody>
              <a:bodyPr wrap="square" rtlCol="0">
                <a:spAutoFit/>
              </a:bodyPr>
              <a:lstStyle/>
              <a:p>
                <a:pPr algn="ctr"/>
                <a:r>
                  <a:rPr lang="en-US" sz="2400" dirty="0"/>
                  <a:t>Preparation Phase</a:t>
                </a:r>
              </a:p>
            </p:txBody>
          </p:sp>
        </p:grpSp>
        <p:pic>
          <p:nvPicPr>
            <p:cNvPr id="39" name="Picture 38"/>
            <p:cNvPicPr>
              <a:picLocks noChangeAspect="1"/>
            </p:cNvPicPr>
            <p:nvPr/>
          </p:nvPicPr>
          <p:blipFill>
            <a:blip r:embed="rId7"/>
            <a:stretch>
              <a:fillRect/>
            </a:stretch>
          </p:blipFill>
          <p:spPr>
            <a:xfrm>
              <a:off x="2099105" y="1554578"/>
              <a:ext cx="587370" cy="481065"/>
            </a:xfrm>
            <a:prstGeom prst="rect">
              <a:avLst/>
            </a:prstGeom>
          </p:spPr>
        </p:pic>
      </p:grpSp>
      <p:grpSp>
        <p:nvGrpSpPr>
          <p:cNvPr id="6" name="Group 5"/>
          <p:cNvGrpSpPr/>
          <p:nvPr/>
        </p:nvGrpSpPr>
        <p:grpSpPr>
          <a:xfrm>
            <a:off x="19456" y="2482459"/>
            <a:ext cx="9144000" cy="1880421"/>
            <a:chOff x="19456" y="2482459"/>
            <a:chExt cx="9144000" cy="1880421"/>
          </a:xfrm>
        </p:grpSpPr>
        <p:grpSp>
          <p:nvGrpSpPr>
            <p:cNvPr id="64" name="Group 63"/>
            <p:cNvGrpSpPr/>
            <p:nvPr/>
          </p:nvGrpSpPr>
          <p:grpSpPr>
            <a:xfrm>
              <a:off x="19456" y="2482459"/>
              <a:ext cx="9144000" cy="1880421"/>
              <a:chOff x="19456" y="2482459"/>
              <a:chExt cx="9144000" cy="1880421"/>
            </a:xfrm>
          </p:grpSpPr>
          <p:grpSp>
            <p:nvGrpSpPr>
              <p:cNvPr id="43" name="Group 42"/>
              <p:cNvGrpSpPr/>
              <p:nvPr/>
            </p:nvGrpSpPr>
            <p:grpSpPr>
              <a:xfrm>
                <a:off x="19456" y="2482459"/>
                <a:ext cx="9144000" cy="1880421"/>
                <a:chOff x="19456" y="2825359"/>
                <a:chExt cx="9144000" cy="1880421"/>
              </a:xfrm>
            </p:grpSpPr>
            <p:grpSp>
              <p:nvGrpSpPr>
                <p:cNvPr id="24" name="Group 23"/>
                <p:cNvGrpSpPr/>
                <p:nvPr/>
              </p:nvGrpSpPr>
              <p:grpSpPr>
                <a:xfrm>
                  <a:off x="1371601" y="3262818"/>
                  <a:ext cx="6400800" cy="1442962"/>
                  <a:chOff x="342900" y="716430"/>
                  <a:chExt cx="6400800" cy="1591564"/>
                </a:xfrm>
                <a:effectLst>
                  <a:outerShdw blurRad="63500" sx="104000" sy="104000" algn="ctr" rotWithShape="0">
                    <a:prstClr val="black">
                      <a:alpha val="65000"/>
                    </a:prstClr>
                  </a:outerShdw>
                </a:effectLst>
              </p:grpSpPr>
              <p:sp>
                <p:nvSpPr>
                  <p:cNvPr id="25" name="Rounded Rectangle 24"/>
                  <p:cNvSpPr/>
                  <p:nvPr/>
                </p:nvSpPr>
                <p:spPr>
                  <a:xfrm>
                    <a:off x="342900" y="716430"/>
                    <a:ext cx="6400800" cy="1591564"/>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5658482" y="924990"/>
                    <a:ext cx="184731" cy="509209"/>
                  </a:xfrm>
                  <a:prstGeom prst="rect">
                    <a:avLst/>
                  </a:prstGeom>
                  <a:noFill/>
                </p:spPr>
                <p:txBody>
                  <a:bodyPr wrap="none" rtlCol="0">
                    <a:spAutoFit/>
                  </a:bodyPr>
                  <a:lstStyle/>
                  <a:p>
                    <a:endParaRPr lang="en-US" sz="2400" dirty="0">
                      <a:solidFill>
                        <a:schemeClr val="bg1"/>
                      </a:solidFill>
                    </a:endParaRPr>
                  </a:p>
                </p:txBody>
              </p:sp>
              <p:sp>
                <p:nvSpPr>
                  <p:cNvPr id="34" name="TextBox 33"/>
                  <p:cNvSpPr txBox="1"/>
                  <p:nvPr/>
                </p:nvSpPr>
                <p:spPr>
                  <a:xfrm>
                    <a:off x="5658482" y="1782240"/>
                    <a:ext cx="184731" cy="509209"/>
                  </a:xfrm>
                  <a:prstGeom prst="rect">
                    <a:avLst/>
                  </a:prstGeom>
                  <a:noFill/>
                </p:spPr>
                <p:txBody>
                  <a:bodyPr wrap="none" rtlCol="0">
                    <a:spAutoFit/>
                  </a:bodyPr>
                  <a:lstStyle/>
                  <a:p>
                    <a:endParaRPr lang="en-US" sz="2400" dirty="0">
                      <a:solidFill>
                        <a:schemeClr val="bg1"/>
                      </a:solidFill>
                    </a:endParaRPr>
                  </a:p>
                </p:txBody>
              </p:sp>
            </p:grpSp>
            <p:sp>
              <p:nvSpPr>
                <p:cNvPr id="35" name="TextBox 34"/>
                <p:cNvSpPr txBox="1"/>
                <p:nvPr/>
              </p:nvSpPr>
              <p:spPr>
                <a:xfrm>
                  <a:off x="19456" y="2825359"/>
                  <a:ext cx="9144000" cy="461665"/>
                </a:xfrm>
                <a:prstGeom prst="rect">
                  <a:avLst/>
                </a:prstGeom>
                <a:noFill/>
              </p:spPr>
              <p:txBody>
                <a:bodyPr wrap="square" rtlCol="0">
                  <a:spAutoFit/>
                </a:bodyPr>
                <a:lstStyle/>
                <a:p>
                  <a:pPr algn="ctr"/>
                  <a:r>
                    <a:rPr lang="en-US" sz="2400" dirty="0"/>
                    <a:t>Initiation Phase (introduction of the labeled substrate)</a:t>
                  </a:r>
                </a:p>
              </p:txBody>
            </p:sp>
            <p:pic>
              <p:nvPicPr>
                <p:cNvPr id="36" name="Picture 35"/>
                <p:cNvPicPr>
                  <a:picLocks noChangeAspect="1"/>
                </p:cNvPicPr>
                <p:nvPr/>
              </p:nvPicPr>
              <p:blipFill>
                <a:blip r:embed="rId8"/>
                <a:stretch>
                  <a:fillRect/>
                </a:stretch>
              </p:blipFill>
              <p:spPr>
                <a:xfrm>
                  <a:off x="1658615" y="3370375"/>
                  <a:ext cx="876300" cy="1183005"/>
                </a:xfrm>
                <a:prstGeom prst="rect">
                  <a:avLst/>
                </a:prstGeom>
              </p:spPr>
            </p:pic>
            <p:pic>
              <p:nvPicPr>
                <p:cNvPr id="37" name="Picture 36"/>
                <p:cNvPicPr>
                  <a:picLocks noChangeAspect="1"/>
                </p:cNvPicPr>
                <p:nvPr/>
              </p:nvPicPr>
              <p:blipFill rotWithShape="1">
                <a:blip r:embed="rId9"/>
                <a:srcRect t="51659" r="50349" b="7740"/>
                <a:stretch/>
              </p:blipFill>
              <p:spPr>
                <a:xfrm>
                  <a:off x="3090523" y="3555475"/>
                  <a:ext cx="1196497" cy="978426"/>
                </a:xfrm>
                <a:prstGeom prst="rect">
                  <a:avLst/>
                </a:prstGeom>
              </p:spPr>
            </p:pic>
            <p:pic>
              <p:nvPicPr>
                <p:cNvPr id="38" name="Picture 37"/>
                <p:cNvPicPr>
                  <a:picLocks noChangeAspect="1"/>
                </p:cNvPicPr>
                <p:nvPr/>
              </p:nvPicPr>
              <p:blipFill rotWithShape="1">
                <a:blip r:embed="rId9"/>
                <a:srcRect l="50109" t="53240" b="6034"/>
                <a:stretch/>
              </p:blipFill>
              <p:spPr>
                <a:xfrm>
                  <a:off x="4603195" y="3590557"/>
                  <a:ext cx="1202287" cy="981443"/>
                </a:xfrm>
                <a:prstGeom prst="rect">
                  <a:avLst/>
                </a:prstGeom>
              </p:spPr>
            </p:pic>
            <p:sp>
              <p:nvSpPr>
                <p:cNvPr id="40" name="TextBox 39"/>
                <p:cNvSpPr txBox="1"/>
                <p:nvPr/>
              </p:nvSpPr>
              <p:spPr>
                <a:xfrm>
                  <a:off x="2468166" y="3807412"/>
                  <a:ext cx="441146" cy="461665"/>
                </a:xfrm>
                <a:prstGeom prst="rect">
                  <a:avLst/>
                </a:prstGeom>
                <a:noFill/>
              </p:spPr>
              <p:txBody>
                <a:bodyPr wrap="none" rtlCol="0">
                  <a:spAutoFit/>
                </a:bodyPr>
                <a:lstStyle/>
                <a:p>
                  <a:r>
                    <a:rPr lang="en-US" sz="2400" dirty="0">
                      <a:solidFill>
                        <a:schemeClr val="bg1"/>
                      </a:solidFill>
                    </a:rPr>
                    <a:t>or</a:t>
                  </a:r>
                </a:p>
              </p:txBody>
            </p:sp>
            <p:sp>
              <p:nvSpPr>
                <p:cNvPr id="42" name="TextBox 41"/>
                <p:cNvSpPr txBox="1"/>
                <p:nvPr/>
              </p:nvSpPr>
              <p:spPr>
                <a:xfrm>
                  <a:off x="6100556" y="3817857"/>
                  <a:ext cx="441146" cy="461665"/>
                </a:xfrm>
                <a:prstGeom prst="rect">
                  <a:avLst/>
                </a:prstGeom>
                <a:noFill/>
              </p:spPr>
              <p:txBody>
                <a:bodyPr wrap="none" rtlCol="0">
                  <a:spAutoFit/>
                </a:bodyPr>
                <a:lstStyle/>
                <a:p>
                  <a:r>
                    <a:rPr lang="en-US" sz="2400" dirty="0">
                      <a:solidFill>
                        <a:schemeClr val="bg1"/>
                      </a:solidFill>
                    </a:rPr>
                    <a:t>or</a:t>
                  </a:r>
                </a:p>
              </p:txBody>
            </p:sp>
          </p:grpSp>
          <p:pic>
            <p:nvPicPr>
              <p:cNvPr id="63" name="Picture 62"/>
              <p:cNvPicPr>
                <a:picLocks noChangeAspect="1"/>
              </p:cNvPicPr>
              <p:nvPr/>
            </p:nvPicPr>
            <p:blipFill>
              <a:blip r:embed="rId10"/>
              <a:stretch>
                <a:fillRect/>
              </a:stretch>
            </p:blipFill>
            <p:spPr>
              <a:xfrm>
                <a:off x="6649082" y="3153249"/>
                <a:ext cx="975469" cy="975469"/>
              </a:xfrm>
              <a:prstGeom prst="rect">
                <a:avLst/>
              </a:prstGeom>
            </p:spPr>
          </p:pic>
        </p:grpSp>
        <p:cxnSp>
          <p:nvCxnSpPr>
            <p:cNvPr id="5" name="Straight Connector 4"/>
            <p:cNvCxnSpPr/>
            <p:nvPr/>
          </p:nvCxnSpPr>
          <p:spPr>
            <a:xfrm flipV="1">
              <a:off x="4322618" y="3241964"/>
              <a:ext cx="353291" cy="82088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869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7F5A-7E11-415A-BB15-225A229925C1}"/>
              </a:ext>
            </a:extLst>
          </p:cNvPr>
          <p:cNvSpPr>
            <a:spLocks noGrp="1"/>
          </p:cNvSpPr>
          <p:nvPr>
            <p:ph type="title"/>
          </p:nvPr>
        </p:nvSpPr>
        <p:spPr>
          <a:xfrm>
            <a:off x="0" y="0"/>
            <a:ext cx="9144000" cy="681037"/>
          </a:xfrm>
        </p:spPr>
        <p:txBody>
          <a:bodyPr>
            <a:normAutofit/>
          </a:bodyPr>
          <a:lstStyle/>
          <a:p>
            <a:pPr algn="ctr"/>
            <a:r>
              <a:rPr lang="en-US" sz="3600"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0DDD21CE-44F5-4D13-A646-FF515E6A3C42}"/>
              </a:ext>
            </a:extLst>
          </p:cNvPr>
          <p:cNvSpPr>
            <a:spLocks noGrp="1"/>
          </p:cNvSpPr>
          <p:nvPr>
            <p:ph idx="1"/>
          </p:nvPr>
        </p:nvSpPr>
        <p:spPr>
          <a:xfrm>
            <a:off x="924791" y="960120"/>
            <a:ext cx="7959436" cy="5040629"/>
          </a:xfrm>
        </p:spPr>
        <p:txBody>
          <a:bodyPr>
            <a:normAutofit/>
          </a:bodyPr>
          <a:lstStyle/>
          <a:p>
            <a:pPr marL="571500" indent="-571500">
              <a:lnSpc>
                <a:spcPct val="100000"/>
              </a:lnSpc>
              <a:spcBef>
                <a:spcPts val="0"/>
              </a:spcBef>
              <a:spcAft>
                <a:spcPts val="0"/>
              </a:spcAft>
              <a:buFont typeface="+mj-lt"/>
              <a:buAutoNum type="romanUcPeriod"/>
            </a:pPr>
            <a:r>
              <a:rPr lang="en-US" sz="2000" dirty="0">
                <a:latin typeface="Arial" panose="020B0604020202020204" pitchFamily="34" charset="0"/>
                <a:cs typeface="Arial" panose="020B0604020202020204" pitchFamily="34" charset="0"/>
              </a:rPr>
              <a:t>What are Stable-Label Isotope Tracers?</a:t>
            </a:r>
          </a:p>
          <a:p>
            <a:pPr marL="0"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marL="514350" indent="-514350">
              <a:lnSpc>
                <a:spcPct val="100000"/>
              </a:lnSpc>
              <a:spcBef>
                <a:spcPts val="0"/>
              </a:spcBef>
              <a:buFont typeface="+mj-lt"/>
              <a:buAutoNum type="romanUcPeriod" startAt="2"/>
            </a:pPr>
            <a:r>
              <a:rPr lang="en-US" sz="2000" dirty="0">
                <a:latin typeface="Arial" panose="020B0604020202020204" pitchFamily="34" charset="0"/>
                <a:cs typeface="Arial" panose="020B0604020202020204" pitchFamily="34" charset="0"/>
              </a:rPr>
              <a:t>Practical Considerations</a:t>
            </a:r>
          </a:p>
          <a:p>
            <a:pPr marL="0"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marL="571500" indent="-571500">
              <a:lnSpc>
                <a:spcPct val="100000"/>
              </a:lnSpc>
              <a:spcBef>
                <a:spcPts val="0"/>
              </a:spcBef>
              <a:buFont typeface="+mj-lt"/>
              <a:buAutoNum type="romanUcPeriod" startAt="3"/>
            </a:pPr>
            <a:r>
              <a:rPr lang="en-US" sz="2800" b="1" dirty="0">
                <a:latin typeface="Arial" panose="020B0604020202020204" pitchFamily="34" charset="0"/>
                <a:cs typeface="Arial" panose="020B0604020202020204" pitchFamily="34" charset="0"/>
              </a:rPr>
              <a:t>How are isotopically labeled compounds measured?</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Pertinent MS nomenclature</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Commercial mass spectrometers</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Low-Resolution vs. High-Resolution, Accurate-Mass instruments</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How important is resolution?</a:t>
            </a:r>
          </a:p>
          <a:p>
            <a:pPr marL="971550" lvl="1" indent="-514350">
              <a:lnSpc>
                <a:spcPct val="100000"/>
              </a:lnSpc>
              <a:spcBef>
                <a:spcPts val="0"/>
              </a:spcBef>
              <a:buFont typeface="+mj-lt"/>
              <a:buAutoNum type="romanLcPeriod"/>
            </a:pPr>
            <a:endParaRPr lang="en-US" sz="1600" dirty="0">
              <a:latin typeface="Arial" panose="020B0604020202020204" pitchFamily="34" charset="0"/>
              <a:cs typeface="Arial" panose="020B0604020202020204" pitchFamily="34" charset="0"/>
            </a:endParaRPr>
          </a:p>
          <a:p>
            <a:pPr marL="571500" indent="-571500">
              <a:lnSpc>
                <a:spcPct val="100000"/>
              </a:lnSpc>
              <a:buFont typeface="+mj-lt"/>
              <a:buAutoNum type="romanUcPeriod" startAt="3"/>
            </a:pPr>
            <a:r>
              <a:rPr lang="en-US" sz="2000" dirty="0">
                <a:latin typeface="Arial" panose="020B0604020202020204" pitchFamily="34" charset="0"/>
                <a:cs typeface="Arial" panose="020B0604020202020204" pitchFamily="34" charset="0"/>
              </a:rPr>
              <a:t>Selected Research application</a:t>
            </a:r>
          </a:p>
          <a:p>
            <a:pPr marL="0" indent="0">
              <a:lnSpc>
                <a:spcPct val="100000"/>
              </a:lnSpc>
              <a:buNone/>
            </a:pPr>
            <a:endParaRPr lang="en-US" sz="2000" dirty="0">
              <a:latin typeface="Arial" panose="020B0604020202020204" pitchFamily="34" charset="0"/>
              <a:cs typeface="Arial" panose="020B0604020202020204" pitchFamily="34" charset="0"/>
            </a:endParaRPr>
          </a:p>
          <a:p>
            <a:pPr marL="571500" indent="-571500">
              <a:lnSpc>
                <a:spcPct val="150000"/>
              </a:lnSpc>
              <a:buFont typeface="+mj-lt"/>
              <a:buAutoNum type="romanUcPeriod"/>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6578493"/>
      </p:ext>
    </p:extLst>
  </p:cSld>
  <p:clrMapOvr>
    <a:masterClrMapping/>
  </p:clrMapOvr>
  <mc:AlternateContent xmlns:mc="http://schemas.openxmlformats.org/markup-compatibility/2006" xmlns:p14="http://schemas.microsoft.com/office/powerpoint/2010/main">
    <mc:Choice Requires="p14">
      <p:transition spd="slow" p14:dur="2000" advTm="37486"/>
    </mc:Choice>
    <mc:Fallback xmlns="">
      <p:transition spd="slow" advTm="374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457200"/>
          </a:xfrm>
        </p:spPr>
        <p:txBody>
          <a:bodyPr>
            <a:normAutofit/>
          </a:bodyPr>
          <a:lstStyle/>
          <a:p>
            <a:pPr algn="ctr"/>
            <a:r>
              <a:rPr lang="en-US" sz="2500" dirty="0"/>
              <a:t>III. Mass spectrometers</a:t>
            </a:r>
          </a:p>
        </p:txBody>
      </p:sp>
      <p:pic>
        <p:nvPicPr>
          <p:cNvPr id="12" name="Content Placeholder 11"/>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540061" y="457200"/>
            <a:ext cx="6063875" cy="5943600"/>
          </a:xfr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9277" y="457200"/>
            <a:ext cx="6064659" cy="5943600"/>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39277" y="457200"/>
            <a:ext cx="6063875" cy="5943600"/>
          </a:xfrm>
          <a:prstGeom prst="rect">
            <a:avLst/>
          </a:prstGeom>
        </p:spPr>
      </p:pic>
    </p:spTree>
    <p:extLst>
      <p:ext uri="{BB962C8B-B14F-4D97-AF65-F5344CB8AC3E}">
        <p14:creationId xmlns:p14="http://schemas.microsoft.com/office/powerpoint/2010/main" val="74818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605062" y="600231"/>
            <a:ext cx="5933874" cy="1945533"/>
            <a:chOff x="1605062" y="720551"/>
            <a:chExt cx="5933874" cy="1945533"/>
          </a:xfrm>
          <a:effectLst>
            <a:outerShdw blurRad="63500" sx="104000" sy="104000" algn="ctr" rotWithShape="0">
              <a:prstClr val="black">
                <a:alpha val="65000"/>
              </a:prstClr>
            </a:outerShdw>
          </a:effectLst>
        </p:grpSpPr>
        <p:grpSp>
          <p:nvGrpSpPr>
            <p:cNvPr id="9" name="Group 8"/>
            <p:cNvGrpSpPr/>
            <p:nvPr/>
          </p:nvGrpSpPr>
          <p:grpSpPr>
            <a:xfrm>
              <a:off x="1605062" y="720551"/>
              <a:ext cx="5933874" cy="1945533"/>
              <a:chOff x="1984442" y="778917"/>
              <a:chExt cx="5933874" cy="1945533"/>
            </a:xfrm>
          </p:grpSpPr>
          <p:sp>
            <p:nvSpPr>
              <p:cNvPr id="4" name="Rounded Rectangle 3"/>
              <p:cNvSpPr/>
              <p:nvPr/>
            </p:nvSpPr>
            <p:spPr>
              <a:xfrm>
                <a:off x="1984442" y="778917"/>
                <a:ext cx="5933874" cy="1945533"/>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84618427"/>
                  </p:ext>
                </p:extLst>
              </p:nvPr>
            </p:nvGraphicFramePr>
            <p:xfrm>
              <a:off x="2582691" y="1149277"/>
              <a:ext cx="1371600" cy="1438275"/>
            </p:xfrm>
            <a:graphic>
              <a:graphicData uri="http://schemas.openxmlformats.org/presentationml/2006/ole">
                <mc:AlternateContent xmlns:mc="http://schemas.openxmlformats.org/markup-compatibility/2006">
                  <mc:Choice xmlns:v="urn:schemas-microsoft-com:vml" Requires="v">
                    <p:oleObj spid="_x0000_s10701" name="ISIS/Draw Sketch" r:id="rId4" imgW="1371424" imgH="1438073" progId="MDLDrawOLE.MDLDrawObject.1">
                      <p:embed/>
                    </p:oleObj>
                  </mc:Choice>
                  <mc:Fallback>
                    <p:oleObj name="ISIS/Draw Sketch" r:id="rId4" imgW="1371424" imgH="1438073" progId="MDLDrawOLE.MDLDrawObject.1">
                      <p:embed/>
                      <p:pic>
                        <p:nvPicPr>
                          <p:cNvPr id="0" name=""/>
                          <p:cNvPicPr/>
                          <p:nvPr/>
                        </p:nvPicPr>
                        <p:blipFill>
                          <a:blip r:embed="rId5"/>
                          <a:stretch>
                            <a:fillRect/>
                          </a:stretch>
                        </p:blipFill>
                        <p:spPr>
                          <a:xfrm>
                            <a:off x="2582691" y="1149277"/>
                            <a:ext cx="1371600" cy="1438275"/>
                          </a:xfrm>
                          <a:prstGeom prst="rect">
                            <a:avLst/>
                          </a:prstGeom>
                        </p:spPr>
                      </p:pic>
                    </p:oleObj>
                  </mc:Fallback>
                </mc:AlternateContent>
              </a:graphicData>
            </a:graphic>
          </p:graphicFrame>
          <p:sp>
            <p:nvSpPr>
              <p:cNvPr id="6" name="TextBox 5"/>
              <p:cNvSpPr txBox="1"/>
              <p:nvPr/>
            </p:nvSpPr>
            <p:spPr>
              <a:xfrm>
                <a:off x="2074006" y="860903"/>
                <a:ext cx="2485168" cy="369332"/>
              </a:xfrm>
              <a:prstGeom prst="rect">
                <a:avLst/>
              </a:prstGeom>
              <a:noFill/>
            </p:spPr>
            <p:txBody>
              <a:bodyPr wrap="none" rtlCol="0">
                <a:spAutoFit/>
              </a:bodyPr>
              <a:lstStyle/>
              <a:p>
                <a:r>
                  <a:rPr lang="en-US" dirty="0">
                    <a:solidFill>
                      <a:schemeClr val="bg1"/>
                    </a:solidFill>
                  </a:rPr>
                  <a:t>protonated molecular ion</a:t>
                </a:r>
              </a:p>
            </p:txBody>
          </p:sp>
          <p:sp>
            <p:nvSpPr>
              <p:cNvPr id="7" name="TextBox 6"/>
              <p:cNvSpPr txBox="1"/>
              <p:nvPr/>
            </p:nvSpPr>
            <p:spPr>
              <a:xfrm>
                <a:off x="5040694" y="860903"/>
                <a:ext cx="2727221" cy="369332"/>
              </a:xfrm>
              <a:prstGeom prst="rect">
                <a:avLst/>
              </a:prstGeom>
              <a:noFill/>
            </p:spPr>
            <p:txBody>
              <a:bodyPr wrap="none" rtlCol="0">
                <a:spAutoFit/>
              </a:bodyPr>
              <a:lstStyle/>
              <a:p>
                <a:r>
                  <a:rPr lang="en-US" dirty="0">
                    <a:solidFill>
                      <a:schemeClr val="bg1"/>
                    </a:solidFill>
                  </a:rPr>
                  <a:t>deprotonated molecular ion</a:t>
                </a:r>
              </a:p>
            </p:txBody>
          </p:sp>
          <p:pic>
            <p:nvPicPr>
              <p:cNvPr id="8" name="Picture 7"/>
              <p:cNvPicPr>
                <a:picLocks noChangeAspect="1"/>
              </p:cNvPicPr>
              <p:nvPr/>
            </p:nvPicPr>
            <p:blipFill>
              <a:blip r:embed="rId6"/>
              <a:stretch>
                <a:fillRect/>
              </a:stretch>
            </p:blipFill>
            <p:spPr>
              <a:xfrm>
                <a:off x="5745526" y="1149277"/>
                <a:ext cx="1357856" cy="1484533"/>
              </a:xfrm>
              <a:prstGeom prst="rect">
                <a:avLst/>
              </a:prstGeom>
            </p:spPr>
          </p:pic>
        </p:grpSp>
        <p:sp>
          <p:nvSpPr>
            <p:cNvPr id="3" name="TextBox 2"/>
            <p:cNvSpPr txBox="1"/>
            <p:nvPr/>
          </p:nvSpPr>
          <p:spPr>
            <a:xfrm>
              <a:off x="3921339" y="2204419"/>
              <a:ext cx="1098378" cy="461665"/>
            </a:xfrm>
            <a:prstGeom prst="rect">
              <a:avLst/>
            </a:prstGeom>
            <a:noFill/>
          </p:spPr>
          <p:txBody>
            <a:bodyPr wrap="none" rtlCol="0">
              <a:spAutoFit/>
            </a:bodyPr>
            <a:lstStyle/>
            <a:p>
              <a:r>
                <a:rPr lang="en-US" sz="2400" dirty="0">
                  <a:solidFill>
                    <a:schemeClr val="bg1"/>
                  </a:solidFill>
                </a:rPr>
                <a:t>Alanine</a:t>
              </a:r>
            </a:p>
          </p:txBody>
        </p:sp>
      </p:grpSp>
      <p:grpSp>
        <p:nvGrpSpPr>
          <p:cNvPr id="61" name="Group 60"/>
          <p:cNvGrpSpPr/>
          <p:nvPr/>
        </p:nvGrpSpPr>
        <p:grpSpPr>
          <a:xfrm>
            <a:off x="180974" y="787300"/>
            <a:ext cx="8782050" cy="3383090"/>
            <a:chOff x="180974" y="1850556"/>
            <a:chExt cx="8782050" cy="3383090"/>
          </a:xfrm>
        </p:grpSpPr>
        <p:grpSp>
          <p:nvGrpSpPr>
            <p:cNvPr id="32" name="Group 31"/>
            <p:cNvGrpSpPr/>
            <p:nvPr/>
          </p:nvGrpSpPr>
          <p:grpSpPr>
            <a:xfrm>
              <a:off x="180974" y="1850556"/>
              <a:ext cx="8782050" cy="3383090"/>
              <a:chOff x="180975" y="2822106"/>
              <a:chExt cx="8782050" cy="3383090"/>
            </a:xfrm>
            <a:effectLst>
              <a:outerShdw blurRad="63500" sx="104000" sy="104000" algn="ctr" rotWithShape="0">
                <a:prstClr val="black">
                  <a:alpha val="65000"/>
                </a:prstClr>
              </a:outerShdw>
            </a:effectLst>
          </p:grpSpPr>
          <p:grpSp>
            <p:nvGrpSpPr>
              <p:cNvPr id="22" name="Group 21"/>
              <p:cNvGrpSpPr/>
              <p:nvPr/>
            </p:nvGrpSpPr>
            <p:grpSpPr>
              <a:xfrm>
                <a:off x="180975" y="2822106"/>
                <a:ext cx="8782050" cy="3383090"/>
                <a:chOff x="503048" y="3065836"/>
                <a:chExt cx="8063731" cy="3383090"/>
              </a:xfrm>
            </p:grpSpPr>
            <p:sp>
              <p:nvSpPr>
                <p:cNvPr id="14" name="Rounded Rectangle 13"/>
                <p:cNvSpPr/>
                <p:nvPr/>
              </p:nvSpPr>
              <p:spPr>
                <a:xfrm>
                  <a:off x="503048" y="3065836"/>
                  <a:ext cx="8063731" cy="3383090"/>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2335267" y="3098820"/>
                  <a:ext cx="4244070" cy="369332"/>
                </a:xfrm>
                <a:prstGeom prst="rect">
                  <a:avLst/>
                </a:prstGeom>
                <a:noFill/>
              </p:spPr>
              <p:txBody>
                <a:bodyPr wrap="square" rtlCol="0">
                  <a:spAutoFit/>
                </a:bodyPr>
                <a:lstStyle/>
                <a:p>
                  <a:pPr algn="ctr"/>
                  <a:r>
                    <a:rPr lang="en-US" dirty="0">
                      <a:solidFill>
                        <a:schemeClr val="bg1"/>
                      </a:solidFill>
                    </a:rPr>
                    <a:t>LC/Triple-quadrupole MS source and ion path</a:t>
                  </a:r>
                </a:p>
              </p:txBody>
            </p:sp>
          </p:grpSp>
          <p:pic>
            <p:nvPicPr>
              <p:cNvPr id="31" name="Picture 3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96939" y="3189852"/>
                <a:ext cx="8128750" cy="2559471"/>
              </a:xfrm>
              <a:prstGeom prst="rect">
                <a:avLst/>
              </a:prstGeom>
            </p:spPr>
          </p:pic>
        </p:grpSp>
        <p:sp>
          <p:nvSpPr>
            <p:cNvPr id="56" name="TextBox 55"/>
            <p:cNvSpPr txBox="1"/>
            <p:nvPr/>
          </p:nvSpPr>
          <p:spPr>
            <a:xfrm>
              <a:off x="780975" y="4822873"/>
              <a:ext cx="3124573" cy="338554"/>
            </a:xfrm>
            <a:prstGeom prst="rect">
              <a:avLst/>
            </a:prstGeom>
            <a:noFill/>
          </p:spPr>
          <p:txBody>
            <a:bodyPr wrap="none" rtlCol="0">
              <a:spAutoFit/>
            </a:bodyPr>
            <a:lstStyle/>
            <a:p>
              <a:r>
                <a:rPr lang="en-US" sz="1600" dirty="0">
                  <a:solidFill>
                    <a:schemeClr val="bg1"/>
                  </a:solidFill>
                </a:rPr>
                <a:t>Analyte: alanine; background ions:  </a:t>
              </a:r>
            </a:p>
          </p:txBody>
        </p:sp>
        <p:sp>
          <p:nvSpPr>
            <p:cNvPr id="58" name="Oval 57"/>
            <p:cNvSpPr/>
            <p:nvPr/>
          </p:nvSpPr>
          <p:spPr>
            <a:xfrm>
              <a:off x="3786548" y="4984495"/>
              <a:ext cx="76706" cy="7670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966447" y="4984495"/>
              <a:ext cx="76706" cy="7670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57964" y="4981790"/>
              <a:ext cx="76706" cy="767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0"/>
            <a:ext cx="9143999" cy="571500"/>
          </a:xfrm>
        </p:spPr>
        <p:txBody>
          <a:bodyPr>
            <a:normAutofit/>
          </a:bodyPr>
          <a:lstStyle/>
          <a:p>
            <a:pPr algn="ctr"/>
            <a:r>
              <a:rPr lang="en-US" sz="2800" dirty="0"/>
              <a:t>III. Pertinent MS nomenclature</a:t>
            </a:r>
          </a:p>
        </p:txBody>
      </p:sp>
      <p:grpSp>
        <p:nvGrpSpPr>
          <p:cNvPr id="73" name="Group 72"/>
          <p:cNvGrpSpPr/>
          <p:nvPr/>
        </p:nvGrpSpPr>
        <p:grpSpPr>
          <a:xfrm>
            <a:off x="944164" y="2067794"/>
            <a:ext cx="3796308" cy="1092665"/>
            <a:chOff x="944164" y="3131050"/>
            <a:chExt cx="3796308" cy="1092665"/>
          </a:xfrm>
        </p:grpSpPr>
        <p:sp>
          <p:nvSpPr>
            <p:cNvPr id="55" name="Right Arrow 54"/>
            <p:cNvSpPr/>
            <p:nvPr/>
          </p:nvSpPr>
          <p:spPr>
            <a:xfrm>
              <a:off x="4200583" y="3496823"/>
              <a:ext cx="539889" cy="161924"/>
            </a:xfrm>
            <a:prstGeom prst="rightArrow">
              <a:avLst>
                <a:gd name="adj1" fmla="val 14706"/>
                <a:gd name="adj2" fmla="val 8823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944164" y="3131050"/>
              <a:ext cx="3318978" cy="1092665"/>
              <a:chOff x="944164" y="3131050"/>
              <a:chExt cx="3318978" cy="1092665"/>
            </a:xfrm>
          </p:grpSpPr>
          <p:sp>
            <p:nvSpPr>
              <p:cNvPr id="49" name="Oval 48"/>
              <p:cNvSpPr/>
              <p:nvPr/>
            </p:nvSpPr>
            <p:spPr>
              <a:xfrm>
                <a:off x="3069714" y="3886611"/>
                <a:ext cx="76706" cy="7670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54155" y="3306418"/>
                <a:ext cx="76706" cy="767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089696" y="3223096"/>
                <a:ext cx="76706" cy="7670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944164" y="3131050"/>
                <a:ext cx="3318978" cy="1092665"/>
                <a:chOff x="944164" y="3131050"/>
                <a:chExt cx="3318978" cy="1092665"/>
              </a:xfrm>
            </p:grpSpPr>
            <p:grpSp>
              <p:nvGrpSpPr>
                <p:cNvPr id="41" name="Group 40"/>
                <p:cNvGrpSpPr/>
                <p:nvPr/>
              </p:nvGrpSpPr>
              <p:grpSpPr>
                <a:xfrm>
                  <a:off x="944164" y="3131050"/>
                  <a:ext cx="3318978" cy="1061437"/>
                  <a:chOff x="944164" y="3131050"/>
                  <a:chExt cx="3318978" cy="1061437"/>
                </a:xfrm>
              </p:grpSpPr>
              <p:grpSp>
                <p:nvGrpSpPr>
                  <p:cNvPr id="37" name="Group 36"/>
                  <p:cNvGrpSpPr/>
                  <p:nvPr/>
                </p:nvGrpSpPr>
                <p:grpSpPr>
                  <a:xfrm>
                    <a:off x="944164" y="3131050"/>
                    <a:ext cx="2145532" cy="1061437"/>
                    <a:chOff x="944164" y="3131050"/>
                    <a:chExt cx="2145532" cy="1061437"/>
                  </a:xfrm>
                </p:grpSpPr>
                <p:grpSp>
                  <p:nvGrpSpPr>
                    <p:cNvPr id="30" name="Group 29"/>
                    <p:cNvGrpSpPr/>
                    <p:nvPr/>
                  </p:nvGrpSpPr>
                  <p:grpSpPr>
                    <a:xfrm>
                      <a:off x="944164" y="3131050"/>
                      <a:ext cx="1076922" cy="1061437"/>
                      <a:chOff x="10088164" y="3681976"/>
                      <a:chExt cx="1076922" cy="1061437"/>
                    </a:xfrm>
                  </p:grpSpPr>
                  <p:graphicFrame>
                    <p:nvGraphicFramePr>
                      <p:cNvPr id="27" name="Object 26"/>
                      <p:cNvGraphicFramePr>
                        <a:graphicFrameLocks noChangeAspect="1"/>
                      </p:cNvGraphicFramePr>
                      <p:nvPr>
                        <p:extLst>
                          <p:ext uri="{D42A27DB-BD31-4B8C-83A1-F6EECF244321}">
                            <p14:modId xmlns:p14="http://schemas.microsoft.com/office/powerpoint/2010/main" val="2200171085"/>
                          </p:ext>
                        </p:extLst>
                      </p:nvPr>
                    </p:nvGraphicFramePr>
                    <p:xfrm>
                      <a:off x="10088164" y="3926063"/>
                      <a:ext cx="608806" cy="561975"/>
                    </p:xfrm>
                    <a:graphic>
                      <a:graphicData uri="http://schemas.openxmlformats.org/presentationml/2006/ole">
                        <mc:AlternateContent xmlns:mc="http://schemas.openxmlformats.org/markup-compatibility/2006">
                          <mc:Choice xmlns:v="urn:schemas-microsoft-com:vml" Requires="v">
                            <p:oleObj spid="_x0000_s10702" name="ISIS/Draw Sketch" r:id="rId8" imgW="1361947" imgH="1257261" progId="MDLDrawOLE.MDLDrawObject.1">
                              <p:embed/>
                            </p:oleObj>
                          </mc:Choice>
                          <mc:Fallback>
                            <p:oleObj name="ISIS/Draw Sketch" r:id="rId8" imgW="1361947" imgH="1257261" progId="MDLDrawOLE.MDLDrawObject.1">
                              <p:embed/>
                              <p:pic>
                                <p:nvPicPr>
                                  <p:cNvPr id="0" name=""/>
                                  <p:cNvPicPr/>
                                  <p:nvPr/>
                                </p:nvPicPr>
                                <p:blipFill>
                                  <a:blip r:embed="rId9"/>
                                  <a:stretch>
                                    <a:fillRect/>
                                  </a:stretch>
                                </p:blipFill>
                                <p:spPr>
                                  <a:xfrm>
                                    <a:off x="10088164" y="3926063"/>
                                    <a:ext cx="608806" cy="561975"/>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627237220"/>
                          </p:ext>
                        </p:extLst>
                      </p:nvPr>
                    </p:nvGraphicFramePr>
                    <p:xfrm>
                      <a:off x="10415589" y="4181438"/>
                      <a:ext cx="608806" cy="561975"/>
                    </p:xfrm>
                    <a:graphic>
                      <a:graphicData uri="http://schemas.openxmlformats.org/presentationml/2006/ole">
                        <mc:AlternateContent xmlns:mc="http://schemas.openxmlformats.org/markup-compatibility/2006">
                          <mc:Choice xmlns:v="urn:schemas-microsoft-com:vml" Requires="v">
                            <p:oleObj spid="_x0000_s10703" name="ISIS/Draw Sketch" r:id="rId10" imgW="1361947" imgH="1257261" progId="MDLDrawOLE.MDLDrawObject.1">
                              <p:embed/>
                            </p:oleObj>
                          </mc:Choice>
                          <mc:Fallback>
                            <p:oleObj name="ISIS/Draw Sketch" r:id="rId10" imgW="1361947" imgH="1257261" progId="MDLDrawOLE.MDLDrawObject.1">
                              <p:embed/>
                              <p:pic>
                                <p:nvPicPr>
                                  <p:cNvPr id="27" name="Object 26"/>
                                  <p:cNvPicPr/>
                                  <p:nvPr/>
                                </p:nvPicPr>
                                <p:blipFill>
                                  <a:blip r:embed="rId9"/>
                                  <a:stretch>
                                    <a:fillRect/>
                                  </a:stretch>
                                </p:blipFill>
                                <p:spPr>
                                  <a:xfrm>
                                    <a:off x="10415589" y="4181438"/>
                                    <a:ext cx="608806" cy="561975"/>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410234853"/>
                          </p:ext>
                        </p:extLst>
                      </p:nvPr>
                    </p:nvGraphicFramePr>
                    <p:xfrm>
                      <a:off x="10556280" y="3681976"/>
                      <a:ext cx="608806" cy="561975"/>
                    </p:xfrm>
                    <a:graphic>
                      <a:graphicData uri="http://schemas.openxmlformats.org/presentationml/2006/ole">
                        <mc:AlternateContent xmlns:mc="http://schemas.openxmlformats.org/markup-compatibility/2006">
                          <mc:Choice xmlns:v="urn:schemas-microsoft-com:vml" Requires="v">
                            <p:oleObj spid="_x0000_s10704" name="ISIS/Draw Sketch" r:id="rId11" imgW="1361947" imgH="1257261" progId="MDLDrawOLE.MDLDrawObject.1">
                              <p:embed/>
                            </p:oleObj>
                          </mc:Choice>
                          <mc:Fallback>
                            <p:oleObj name="ISIS/Draw Sketch" r:id="rId11" imgW="1361947" imgH="1257261" progId="MDLDrawOLE.MDLDrawObject.1">
                              <p:embed/>
                              <p:pic>
                                <p:nvPicPr>
                                  <p:cNvPr id="28" name="Object 27"/>
                                  <p:cNvPicPr/>
                                  <p:nvPr/>
                                </p:nvPicPr>
                                <p:blipFill>
                                  <a:blip r:embed="rId9"/>
                                  <a:stretch>
                                    <a:fillRect/>
                                  </a:stretch>
                                </p:blipFill>
                                <p:spPr>
                                  <a:xfrm>
                                    <a:off x="10556280" y="3681976"/>
                                    <a:ext cx="608806" cy="561975"/>
                                  </a:xfrm>
                                  <a:prstGeom prst="rect">
                                    <a:avLst/>
                                  </a:prstGeom>
                                </p:spPr>
                              </p:pic>
                            </p:oleObj>
                          </mc:Fallback>
                        </mc:AlternateContent>
                      </a:graphicData>
                    </a:graphic>
                  </p:graphicFrame>
                </p:grpSp>
                <p:sp>
                  <p:nvSpPr>
                    <p:cNvPr id="33" name="Right Arrow 32"/>
                    <p:cNvSpPr/>
                    <p:nvPr/>
                  </p:nvSpPr>
                  <p:spPr>
                    <a:xfrm>
                      <a:off x="2015157" y="3499844"/>
                      <a:ext cx="539889" cy="161924"/>
                    </a:xfrm>
                    <a:prstGeom prst="rightArrow">
                      <a:avLst>
                        <a:gd name="adj1" fmla="val 14706"/>
                        <a:gd name="adj2" fmla="val 8823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825310326"/>
                        </p:ext>
                      </p:extLst>
                    </p:nvPr>
                  </p:nvGraphicFramePr>
                  <p:xfrm>
                    <a:off x="2689808" y="3503358"/>
                    <a:ext cx="399888" cy="369128"/>
                  </p:xfrm>
                  <a:graphic>
                    <a:graphicData uri="http://schemas.openxmlformats.org/presentationml/2006/ole">
                      <mc:AlternateContent xmlns:mc="http://schemas.openxmlformats.org/markup-compatibility/2006">
                        <mc:Choice xmlns:v="urn:schemas-microsoft-com:vml" Requires="v">
                          <p:oleObj spid="_x0000_s10705" name="ISIS/Draw Sketch" r:id="rId12" imgW="1361947" imgH="1257261" progId="MDLDrawOLE.MDLDrawObject.1">
                            <p:embed/>
                          </p:oleObj>
                        </mc:Choice>
                        <mc:Fallback>
                          <p:oleObj name="ISIS/Draw Sketch" r:id="rId12" imgW="1361947" imgH="1257261" progId="MDLDrawOLE.MDLDrawObject.1">
                            <p:embed/>
                            <p:pic>
                              <p:nvPicPr>
                                <p:cNvPr id="29" name="Object 28"/>
                                <p:cNvPicPr/>
                                <p:nvPr/>
                              </p:nvPicPr>
                              <p:blipFill>
                                <a:blip r:embed="rId9"/>
                                <a:stretch>
                                  <a:fillRect/>
                                </a:stretch>
                              </p:blipFill>
                              <p:spPr>
                                <a:xfrm>
                                  <a:off x="2689808" y="3503358"/>
                                  <a:ext cx="399888" cy="369128"/>
                                </a:xfrm>
                                <a:prstGeom prst="rect">
                                  <a:avLst/>
                                </a:prstGeom>
                              </p:spPr>
                            </p:pic>
                          </p:oleObj>
                        </mc:Fallback>
                      </mc:AlternateContent>
                    </a:graphicData>
                  </a:graphic>
                </p:graphicFrame>
              </p:grpSp>
              <p:graphicFrame>
                <p:nvGraphicFramePr>
                  <p:cNvPr id="38" name="Object 37"/>
                  <p:cNvGraphicFramePr>
                    <a:graphicFrameLocks noChangeAspect="1"/>
                  </p:cNvGraphicFramePr>
                  <p:nvPr>
                    <p:extLst>
                      <p:ext uri="{D42A27DB-BD31-4B8C-83A1-F6EECF244321}">
                        <p14:modId xmlns:p14="http://schemas.microsoft.com/office/powerpoint/2010/main" val="1115248362"/>
                      </p:ext>
                    </p:extLst>
                  </p:nvPr>
                </p:nvGraphicFramePr>
                <p:xfrm>
                  <a:off x="3089696" y="3506704"/>
                  <a:ext cx="399888" cy="369128"/>
                </p:xfrm>
                <a:graphic>
                  <a:graphicData uri="http://schemas.openxmlformats.org/presentationml/2006/ole">
                    <mc:AlternateContent xmlns:mc="http://schemas.openxmlformats.org/markup-compatibility/2006">
                      <mc:Choice xmlns:v="urn:schemas-microsoft-com:vml" Requires="v">
                        <p:oleObj spid="_x0000_s10706" name="ISIS/Draw Sketch" r:id="rId13" imgW="1361947" imgH="1257261" progId="MDLDrawOLE.MDLDrawObject.1">
                          <p:embed/>
                        </p:oleObj>
                      </mc:Choice>
                      <mc:Fallback>
                        <p:oleObj name="ISIS/Draw Sketch" r:id="rId13" imgW="1361947" imgH="1257261" progId="MDLDrawOLE.MDLDrawObject.1">
                          <p:embed/>
                          <p:pic>
                            <p:nvPicPr>
                              <p:cNvPr id="34" name="Object 33"/>
                              <p:cNvPicPr/>
                              <p:nvPr/>
                            </p:nvPicPr>
                            <p:blipFill>
                              <a:blip r:embed="rId9"/>
                              <a:stretch>
                                <a:fillRect/>
                              </a:stretch>
                            </p:blipFill>
                            <p:spPr>
                              <a:xfrm>
                                <a:off x="3089696" y="3506704"/>
                                <a:ext cx="399888" cy="369128"/>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22222306"/>
                      </p:ext>
                    </p:extLst>
                  </p:nvPr>
                </p:nvGraphicFramePr>
                <p:xfrm>
                  <a:off x="3505660" y="3520292"/>
                  <a:ext cx="399888" cy="369128"/>
                </p:xfrm>
                <a:graphic>
                  <a:graphicData uri="http://schemas.openxmlformats.org/presentationml/2006/ole">
                    <mc:AlternateContent xmlns:mc="http://schemas.openxmlformats.org/markup-compatibility/2006">
                      <mc:Choice xmlns:v="urn:schemas-microsoft-com:vml" Requires="v">
                        <p:oleObj spid="_x0000_s10707" name="ISIS/Draw Sketch" r:id="rId14" imgW="1361947" imgH="1257261" progId="MDLDrawOLE.MDLDrawObject.1">
                          <p:embed/>
                        </p:oleObj>
                      </mc:Choice>
                      <mc:Fallback>
                        <p:oleObj name="ISIS/Draw Sketch" r:id="rId14" imgW="1361947" imgH="1257261" progId="MDLDrawOLE.MDLDrawObject.1">
                          <p:embed/>
                          <p:pic>
                            <p:nvPicPr>
                              <p:cNvPr id="34" name="Object 33"/>
                              <p:cNvPicPr/>
                              <p:nvPr/>
                            </p:nvPicPr>
                            <p:blipFill>
                              <a:blip r:embed="rId9"/>
                              <a:stretch>
                                <a:fillRect/>
                              </a:stretch>
                            </p:blipFill>
                            <p:spPr>
                              <a:xfrm>
                                <a:off x="3505660" y="3520292"/>
                                <a:ext cx="399888" cy="369128"/>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254332497"/>
                      </p:ext>
                    </p:extLst>
                  </p:nvPr>
                </p:nvGraphicFramePr>
                <p:xfrm>
                  <a:off x="3863254" y="3520292"/>
                  <a:ext cx="399888" cy="369128"/>
                </p:xfrm>
                <a:graphic>
                  <a:graphicData uri="http://schemas.openxmlformats.org/presentationml/2006/ole">
                    <mc:AlternateContent xmlns:mc="http://schemas.openxmlformats.org/markup-compatibility/2006">
                      <mc:Choice xmlns:v="urn:schemas-microsoft-com:vml" Requires="v">
                        <p:oleObj spid="_x0000_s10708" name="ISIS/Draw Sketch" r:id="rId15" imgW="1361947" imgH="1257261" progId="MDLDrawOLE.MDLDrawObject.1">
                          <p:embed/>
                        </p:oleObj>
                      </mc:Choice>
                      <mc:Fallback>
                        <p:oleObj name="ISIS/Draw Sketch" r:id="rId15" imgW="1361947" imgH="1257261" progId="MDLDrawOLE.MDLDrawObject.1">
                          <p:embed/>
                          <p:pic>
                            <p:nvPicPr>
                              <p:cNvPr id="34" name="Object 33"/>
                              <p:cNvPicPr/>
                              <p:nvPr/>
                            </p:nvPicPr>
                            <p:blipFill>
                              <a:blip r:embed="rId9"/>
                              <a:stretch>
                                <a:fillRect/>
                              </a:stretch>
                            </p:blipFill>
                            <p:spPr>
                              <a:xfrm>
                                <a:off x="3863254" y="3520292"/>
                                <a:ext cx="399888" cy="369128"/>
                              </a:xfrm>
                              <a:prstGeom prst="rect">
                                <a:avLst/>
                              </a:prstGeom>
                            </p:spPr>
                          </p:pic>
                        </p:oleObj>
                      </mc:Fallback>
                    </mc:AlternateContent>
                  </a:graphicData>
                </a:graphic>
              </p:graphicFrame>
            </p:grpSp>
            <p:sp>
              <p:nvSpPr>
                <p:cNvPr id="43" name="Oval 42"/>
                <p:cNvSpPr/>
                <p:nvPr/>
              </p:nvSpPr>
              <p:spPr>
                <a:xfrm>
                  <a:off x="1214776" y="3994609"/>
                  <a:ext cx="76706" cy="767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445949" y="3776715"/>
                  <a:ext cx="76706" cy="767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81985" y="3696517"/>
                  <a:ext cx="76706" cy="767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428191" y="3464472"/>
                  <a:ext cx="76706" cy="7670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930581" y="3868204"/>
                  <a:ext cx="76706" cy="7670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870577" y="3261163"/>
                  <a:ext cx="76706" cy="7670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350099" y="3229712"/>
                  <a:ext cx="76706" cy="7670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74423" y="3705619"/>
                  <a:ext cx="76706" cy="7670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699187" y="4060771"/>
                  <a:ext cx="76706" cy="7670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367176" y="4147009"/>
                  <a:ext cx="76706" cy="767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2" name="Group 71"/>
          <p:cNvGrpSpPr/>
          <p:nvPr/>
        </p:nvGrpSpPr>
        <p:grpSpPr>
          <a:xfrm>
            <a:off x="4127941" y="1323819"/>
            <a:ext cx="2615480" cy="1007857"/>
            <a:chOff x="-3191166" y="2018445"/>
            <a:chExt cx="2973170" cy="1145691"/>
          </a:xfrm>
        </p:grpSpPr>
        <p:grpSp>
          <p:nvGrpSpPr>
            <p:cNvPr id="69" name="Group 68"/>
            <p:cNvGrpSpPr/>
            <p:nvPr/>
          </p:nvGrpSpPr>
          <p:grpSpPr>
            <a:xfrm>
              <a:off x="-3191166" y="2018445"/>
              <a:ext cx="2973170" cy="1145691"/>
              <a:chOff x="-3191166" y="2018445"/>
              <a:chExt cx="2973170" cy="1145691"/>
            </a:xfrm>
          </p:grpSpPr>
          <p:sp>
            <p:nvSpPr>
              <p:cNvPr id="64" name="Oval 63"/>
              <p:cNvSpPr/>
              <p:nvPr/>
            </p:nvSpPr>
            <p:spPr>
              <a:xfrm>
                <a:off x="-3191166" y="2084099"/>
                <a:ext cx="2973170" cy="1080037"/>
              </a:xfrm>
              <a:prstGeom prst="ellipse">
                <a:avLst/>
              </a:prstGeom>
              <a:solidFill>
                <a:srgbClr val="FF0000">
                  <a:alpha val="7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010475" y="2018445"/>
                <a:ext cx="514885" cy="369332"/>
              </a:xfrm>
              <a:prstGeom prst="rect">
                <a:avLst/>
              </a:prstGeom>
              <a:noFill/>
            </p:spPr>
            <p:txBody>
              <a:bodyPr wrap="none" rtlCol="0">
                <a:spAutoFit/>
              </a:bodyPr>
              <a:lstStyle/>
              <a:p>
                <a:r>
                  <a:rPr lang="en-US" dirty="0">
                    <a:solidFill>
                      <a:schemeClr val="bg1"/>
                    </a:solidFill>
                  </a:rPr>
                  <a:t>CID</a:t>
                </a:r>
              </a:p>
            </p:txBody>
          </p:sp>
          <p:graphicFrame>
            <p:nvGraphicFramePr>
              <p:cNvPr id="66" name="Object 65"/>
              <p:cNvGraphicFramePr>
                <a:graphicFrameLocks noChangeAspect="1"/>
              </p:cNvGraphicFramePr>
              <p:nvPr>
                <p:extLst>
                  <p:ext uri="{D42A27DB-BD31-4B8C-83A1-F6EECF244321}">
                    <p14:modId xmlns:p14="http://schemas.microsoft.com/office/powerpoint/2010/main" val="3688539290"/>
                  </p:ext>
                </p:extLst>
              </p:nvPr>
            </p:nvGraphicFramePr>
            <p:xfrm>
              <a:off x="-3161404" y="2282393"/>
              <a:ext cx="714332" cy="659383"/>
            </p:xfrm>
            <a:graphic>
              <a:graphicData uri="http://schemas.openxmlformats.org/presentationml/2006/ole">
                <mc:AlternateContent xmlns:mc="http://schemas.openxmlformats.org/markup-compatibility/2006">
                  <mc:Choice xmlns:v="urn:schemas-microsoft-com:vml" Requires="v">
                    <p:oleObj spid="_x0000_s10709" name="ISIS/Draw Sketch" r:id="rId16" imgW="1361947" imgH="1257261" progId="MDLDrawOLE.MDLDrawObject.1">
                      <p:embed/>
                    </p:oleObj>
                  </mc:Choice>
                  <mc:Fallback>
                    <p:oleObj name="ISIS/Draw Sketch" r:id="rId16" imgW="1361947" imgH="1257261" progId="MDLDrawOLE.MDLDrawObject.1">
                      <p:embed/>
                      <p:pic>
                        <p:nvPicPr>
                          <p:cNvPr id="27" name="Object 26"/>
                          <p:cNvPicPr/>
                          <p:nvPr/>
                        </p:nvPicPr>
                        <p:blipFill>
                          <a:blip r:embed="rId9"/>
                          <a:stretch>
                            <a:fillRect/>
                          </a:stretch>
                        </p:blipFill>
                        <p:spPr>
                          <a:xfrm>
                            <a:off x="-3161404" y="2282393"/>
                            <a:ext cx="714332" cy="659383"/>
                          </a:xfrm>
                          <a:prstGeom prst="rect">
                            <a:avLst/>
                          </a:prstGeom>
                        </p:spPr>
                      </p:pic>
                    </p:oleObj>
                  </mc:Fallback>
                </mc:AlternateContent>
              </a:graphicData>
            </a:graphic>
          </p:graphicFrame>
          <p:sp>
            <p:nvSpPr>
              <p:cNvPr id="67" name="TextBox 66"/>
              <p:cNvSpPr txBox="1"/>
              <p:nvPr/>
            </p:nvSpPr>
            <p:spPr>
              <a:xfrm>
                <a:off x="-2575116" y="2463514"/>
                <a:ext cx="540533" cy="307777"/>
              </a:xfrm>
              <a:prstGeom prst="rect">
                <a:avLst/>
              </a:prstGeom>
              <a:noFill/>
            </p:spPr>
            <p:txBody>
              <a:bodyPr wrap="none" rtlCol="0">
                <a:spAutoFit/>
              </a:bodyPr>
              <a:lstStyle/>
              <a:p>
                <a:r>
                  <a:rPr lang="en-US" sz="1400" dirty="0">
                    <a:solidFill>
                      <a:schemeClr val="bg1"/>
                    </a:solidFill>
                  </a:rPr>
                  <a:t>+ N</a:t>
                </a:r>
                <a:r>
                  <a:rPr lang="en-US" sz="1400" baseline="-25000" dirty="0">
                    <a:solidFill>
                      <a:schemeClr val="bg1"/>
                    </a:solidFill>
                  </a:rPr>
                  <a:t>2</a:t>
                </a:r>
              </a:p>
            </p:txBody>
          </p:sp>
          <p:sp>
            <p:nvSpPr>
              <p:cNvPr id="68" name="Right Arrow 67"/>
              <p:cNvSpPr/>
              <p:nvPr/>
            </p:nvSpPr>
            <p:spPr>
              <a:xfrm>
                <a:off x="-1938784" y="2549992"/>
                <a:ext cx="443065" cy="148249"/>
              </a:xfrm>
              <a:prstGeom prst="rightArrow">
                <a:avLst>
                  <a:gd name="adj1" fmla="val 14706"/>
                  <a:gd name="adj2" fmla="val 8823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1" name="TextBox 70"/>
            <p:cNvSpPr txBox="1"/>
            <p:nvPr/>
          </p:nvSpPr>
          <p:spPr>
            <a:xfrm>
              <a:off x="-1415120" y="2203112"/>
              <a:ext cx="1018227" cy="738664"/>
            </a:xfrm>
            <a:prstGeom prst="rect">
              <a:avLst/>
            </a:prstGeom>
            <a:noFill/>
          </p:spPr>
          <p:txBody>
            <a:bodyPr wrap="none" rtlCol="0">
              <a:spAutoFit/>
            </a:bodyPr>
            <a:lstStyle/>
            <a:p>
              <a:pPr algn="ctr"/>
              <a:r>
                <a:rPr lang="en-US" sz="1400" dirty="0">
                  <a:solidFill>
                    <a:schemeClr val="bg1"/>
                  </a:solidFill>
                </a:rPr>
                <a:t>2,3-C</a:t>
              </a:r>
              <a:r>
                <a:rPr lang="en-US" sz="1400" baseline="-25000" dirty="0">
                  <a:solidFill>
                    <a:schemeClr val="bg1"/>
                  </a:solidFill>
                </a:rPr>
                <a:t>2</a:t>
              </a:r>
              <a:r>
                <a:rPr lang="en-US" sz="1400" dirty="0">
                  <a:solidFill>
                    <a:schemeClr val="bg1"/>
                  </a:solidFill>
                </a:rPr>
                <a:t>H</a:t>
              </a:r>
              <a:r>
                <a:rPr lang="en-US" sz="1400" baseline="-25000" dirty="0">
                  <a:solidFill>
                    <a:schemeClr val="bg1"/>
                  </a:solidFill>
                </a:rPr>
                <a:t>6</a:t>
              </a:r>
              <a:r>
                <a:rPr lang="en-US" sz="1400" dirty="0">
                  <a:solidFill>
                    <a:schemeClr val="bg1"/>
                  </a:solidFill>
                </a:rPr>
                <a:t>N</a:t>
              </a:r>
              <a:r>
                <a:rPr lang="en-US" sz="1400" baseline="-25000" dirty="0">
                  <a:solidFill>
                    <a:schemeClr val="bg1"/>
                  </a:solidFill>
                </a:rPr>
                <a:t>1</a:t>
              </a:r>
            </a:p>
            <a:p>
              <a:pPr algn="ctr"/>
              <a:r>
                <a:rPr lang="en-US" sz="1400" dirty="0">
                  <a:solidFill>
                    <a:schemeClr val="bg1"/>
                  </a:solidFill>
                </a:rPr>
                <a:t>+</a:t>
              </a:r>
            </a:p>
            <a:p>
              <a:pPr algn="ctr"/>
              <a:r>
                <a:rPr lang="en-US" sz="1400" dirty="0">
                  <a:solidFill>
                    <a:schemeClr val="bg1"/>
                  </a:solidFill>
                </a:rPr>
                <a:t>2-C</a:t>
              </a:r>
              <a:r>
                <a:rPr lang="en-US" sz="1400" baseline="-25000" dirty="0">
                  <a:solidFill>
                    <a:schemeClr val="bg1"/>
                  </a:solidFill>
                </a:rPr>
                <a:t>1</a:t>
              </a:r>
              <a:r>
                <a:rPr lang="en-US" sz="1400" dirty="0">
                  <a:solidFill>
                    <a:schemeClr val="bg1"/>
                  </a:solidFill>
                </a:rPr>
                <a:t>H</a:t>
              </a:r>
              <a:r>
                <a:rPr lang="en-US" sz="1400" baseline="-25000" dirty="0">
                  <a:solidFill>
                    <a:schemeClr val="bg1"/>
                  </a:solidFill>
                </a:rPr>
                <a:t>3</a:t>
              </a:r>
              <a:r>
                <a:rPr lang="en-US" sz="1400" dirty="0">
                  <a:solidFill>
                    <a:schemeClr val="bg1"/>
                  </a:solidFill>
                </a:rPr>
                <a:t>N</a:t>
              </a:r>
              <a:r>
                <a:rPr lang="en-US" sz="1400" baseline="-25000" dirty="0">
                  <a:solidFill>
                    <a:schemeClr val="bg1"/>
                  </a:solidFill>
                </a:rPr>
                <a:t>1</a:t>
              </a:r>
            </a:p>
          </p:txBody>
        </p:sp>
      </p:grpSp>
      <p:grpSp>
        <p:nvGrpSpPr>
          <p:cNvPr id="83" name="Group 82"/>
          <p:cNvGrpSpPr/>
          <p:nvPr/>
        </p:nvGrpSpPr>
        <p:grpSpPr>
          <a:xfrm>
            <a:off x="6246461" y="2444145"/>
            <a:ext cx="2424390" cy="379213"/>
            <a:chOff x="6246461" y="3507401"/>
            <a:chExt cx="2424390" cy="379213"/>
          </a:xfrm>
        </p:grpSpPr>
        <p:sp>
          <p:nvSpPr>
            <p:cNvPr id="74" name="TextBox 73"/>
            <p:cNvSpPr txBox="1"/>
            <p:nvPr/>
          </p:nvSpPr>
          <p:spPr>
            <a:xfrm>
              <a:off x="7000447" y="3507401"/>
              <a:ext cx="662361" cy="215444"/>
            </a:xfrm>
            <a:prstGeom prst="rect">
              <a:avLst/>
            </a:prstGeom>
            <a:noFill/>
          </p:spPr>
          <p:txBody>
            <a:bodyPr wrap="none" rtlCol="0">
              <a:spAutoFit/>
            </a:bodyPr>
            <a:lstStyle/>
            <a:p>
              <a:r>
                <a:rPr lang="en-US" sz="800" dirty="0">
                  <a:solidFill>
                    <a:schemeClr val="bg1"/>
                  </a:solidFill>
                </a:rPr>
                <a:t>2,3-C</a:t>
              </a:r>
              <a:r>
                <a:rPr lang="en-US" sz="800" baseline="-25000" dirty="0">
                  <a:solidFill>
                    <a:schemeClr val="bg1"/>
                  </a:solidFill>
                </a:rPr>
                <a:t>2</a:t>
              </a:r>
              <a:r>
                <a:rPr lang="en-US" sz="800" dirty="0">
                  <a:solidFill>
                    <a:schemeClr val="bg1"/>
                  </a:solidFill>
                </a:rPr>
                <a:t>H</a:t>
              </a:r>
              <a:r>
                <a:rPr lang="en-US" sz="800" baseline="-25000" dirty="0">
                  <a:solidFill>
                    <a:schemeClr val="bg1"/>
                  </a:solidFill>
                </a:rPr>
                <a:t>6</a:t>
              </a:r>
              <a:r>
                <a:rPr lang="en-US" sz="800" dirty="0">
                  <a:solidFill>
                    <a:schemeClr val="bg1"/>
                  </a:solidFill>
                </a:rPr>
                <a:t>N</a:t>
              </a:r>
              <a:r>
                <a:rPr lang="en-US" sz="800" baseline="-25000" dirty="0">
                  <a:solidFill>
                    <a:schemeClr val="bg1"/>
                  </a:solidFill>
                </a:rPr>
                <a:t>1</a:t>
              </a:r>
            </a:p>
          </p:txBody>
        </p:sp>
        <p:sp>
          <p:nvSpPr>
            <p:cNvPr id="77" name="Right Arrow 76"/>
            <p:cNvSpPr/>
            <p:nvPr/>
          </p:nvSpPr>
          <p:spPr>
            <a:xfrm>
              <a:off x="6246461" y="3537018"/>
              <a:ext cx="539889" cy="161924"/>
            </a:xfrm>
            <a:prstGeom prst="rightArrow">
              <a:avLst>
                <a:gd name="adj1" fmla="val 14706"/>
                <a:gd name="adj2" fmla="val 8823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Bent Arrow 81"/>
            <p:cNvSpPr/>
            <p:nvPr/>
          </p:nvSpPr>
          <p:spPr>
            <a:xfrm rot="5400000">
              <a:off x="8120537" y="3336299"/>
              <a:ext cx="256100" cy="844529"/>
            </a:xfrm>
            <a:prstGeom prst="bentArrow">
              <a:avLst>
                <a:gd name="adj1" fmla="val 11446"/>
                <a:gd name="adj2" fmla="val 35201"/>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85" name="Table 84"/>
          <p:cNvGraphicFramePr>
            <a:graphicFrameLocks noGrp="1"/>
          </p:cNvGraphicFramePr>
          <p:nvPr>
            <p:extLst>
              <p:ext uri="{D42A27DB-BD31-4B8C-83A1-F6EECF244321}">
                <p14:modId xmlns:p14="http://schemas.microsoft.com/office/powerpoint/2010/main" val="3615735027"/>
              </p:ext>
            </p:extLst>
          </p:nvPr>
        </p:nvGraphicFramePr>
        <p:xfrm>
          <a:off x="788402" y="4518472"/>
          <a:ext cx="7762950" cy="1584815"/>
        </p:xfrm>
        <a:graphic>
          <a:graphicData uri="http://schemas.openxmlformats.org/drawingml/2006/table">
            <a:tbl>
              <a:tblPr firstRow="1" bandRow="1">
                <a:effectLst>
                  <a:outerShdw blurRad="63500" sx="104000" sy="104000" algn="ctr" rotWithShape="0">
                    <a:schemeClr val="bg1">
                      <a:alpha val="65000"/>
                    </a:schemeClr>
                  </a:outerShdw>
                </a:effectLst>
                <a:tableStyleId>{21E4AEA4-8DFA-4A89-87EB-49C32662AFE0}</a:tableStyleId>
              </a:tblPr>
              <a:tblGrid>
                <a:gridCol w="1552590">
                  <a:extLst>
                    <a:ext uri="{9D8B030D-6E8A-4147-A177-3AD203B41FA5}">
                      <a16:colId xmlns:a16="http://schemas.microsoft.com/office/drawing/2014/main" val="484512618"/>
                    </a:ext>
                  </a:extLst>
                </a:gridCol>
                <a:gridCol w="1552590">
                  <a:extLst>
                    <a:ext uri="{9D8B030D-6E8A-4147-A177-3AD203B41FA5}">
                      <a16:colId xmlns:a16="http://schemas.microsoft.com/office/drawing/2014/main" val="3751594479"/>
                    </a:ext>
                  </a:extLst>
                </a:gridCol>
                <a:gridCol w="1552590">
                  <a:extLst>
                    <a:ext uri="{9D8B030D-6E8A-4147-A177-3AD203B41FA5}">
                      <a16:colId xmlns:a16="http://schemas.microsoft.com/office/drawing/2014/main" val="4151300785"/>
                    </a:ext>
                  </a:extLst>
                </a:gridCol>
                <a:gridCol w="1552590">
                  <a:extLst>
                    <a:ext uri="{9D8B030D-6E8A-4147-A177-3AD203B41FA5}">
                      <a16:colId xmlns:a16="http://schemas.microsoft.com/office/drawing/2014/main" val="3349185200"/>
                    </a:ext>
                  </a:extLst>
                </a:gridCol>
                <a:gridCol w="1552590">
                  <a:extLst>
                    <a:ext uri="{9D8B030D-6E8A-4147-A177-3AD203B41FA5}">
                      <a16:colId xmlns:a16="http://schemas.microsoft.com/office/drawing/2014/main" val="621165850"/>
                    </a:ext>
                  </a:extLst>
                </a:gridCol>
              </a:tblGrid>
              <a:tr h="440347">
                <a:tc>
                  <a:txBody>
                    <a:bodyPr/>
                    <a:lstStyle/>
                    <a:p>
                      <a:pPr algn="ctr"/>
                      <a:r>
                        <a:rPr lang="en-US" sz="1200" dirty="0">
                          <a:solidFill>
                            <a:schemeClr val="bg1"/>
                          </a:solidFill>
                        </a:rPr>
                        <a:t>Analyte</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Precursor</a:t>
                      </a:r>
                      <a:r>
                        <a:rPr lang="en-US" sz="1200" baseline="0" dirty="0">
                          <a:solidFill>
                            <a:schemeClr val="bg1"/>
                          </a:solidFill>
                        </a:rPr>
                        <a:t> Ion (m/z)</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Product</a:t>
                      </a:r>
                      <a:r>
                        <a:rPr lang="en-US" sz="1200" baseline="0" dirty="0">
                          <a:solidFill>
                            <a:schemeClr val="bg1"/>
                          </a:solidFill>
                        </a:rPr>
                        <a:t> Ion (m/z)</a:t>
                      </a:r>
                      <a:endParaRPr lang="en-US" sz="1200" dirty="0">
                        <a:solidFill>
                          <a:schemeClr val="bg1"/>
                        </a:solidFill>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CE (V)</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Fragment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2028811"/>
                  </a:ext>
                </a:extLst>
              </a:tr>
              <a:tr h="264208">
                <a:tc>
                  <a:txBody>
                    <a:bodyPr/>
                    <a:lstStyle/>
                    <a:p>
                      <a:pPr algn="ctr"/>
                      <a:r>
                        <a:rPr lang="en-US" sz="1200" dirty="0">
                          <a:solidFill>
                            <a:schemeClr val="bg1"/>
                          </a:solidFill>
                        </a:rPr>
                        <a:t>[</a:t>
                      </a:r>
                      <a:r>
                        <a:rPr lang="en-US" sz="1200" baseline="30000" dirty="0">
                          <a:solidFill>
                            <a:schemeClr val="bg1"/>
                          </a:solidFill>
                        </a:rPr>
                        <a:t>13</a:t>
                      </a:r>
                      <a:r>
                        <a:rPr lang="en-US" sz="1200" dirty="0">
                          <a:solidFill>
                            <a:schemeClr val="bg1"/>
                          </a:solidFill>
                        </a:rPr>
                        <a:t>C</a:t>
                      </a:r>
                      <a:r>
                        <a:rPr lang="en-US" sz="1200" baseline="-25000" dirty="0">
                          <a:solidFill>
                            <a:schemeClr val="bg1"/>
                          </a:solidFill>
                        </a:rPr>
                        <a:t>0</a:t>
                      </a:r>
                      <a:r>
                        <a:rPr lang="en-US" sz="1200" dirty="0">
                          <a:solidFill>
                            <a:schemeClr val="bg1"/>
                          </a:solidFill>
                        </a:rPr>
                        <a:t>]-Alanine</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90</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44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2,3-C</a:t>
                      </a:r>
                      <a:r>
                        <a:rPr lang="en-US" sz="1200" baseline="-25000" dirty="0">
                          <a:solidFill>
                            <a:schemeClr val="bg1"/>
                          </a:solidFill>
                        </a:rPr>
                        <a:t>2</a:t>
                      </a:r>
                      <a:r>
                        <a:rPr lang="en-US" sz="1200" dirty="0">
                          <a:solidFill>
                            <a:schemeClr val="bg1"/>
                          </a:solidFill>
                        </a:rPr>
                        <a:t>H</a:t>
                      </a:r>
                      <a:r>
                        <a:rPr lang="en-US" sz="1200" baseline="-25000" dirty="0">
                          <a:solidFill>
                            <a:schemeClr val="bg1"/>
                          </a:solidFill>
                        </a:rPr>
                        <a:t>6</a:t>
                      </a:r>
                      <a:r>
                        <a:rPr lang="en-US" sz="1200" dirty="0">
                          <a:solidFill>
                            <a:schemeClr val="bg1"/>
                          </a:solidFill>
                        </a:rPr>
                        <a:t>N</a:t>
                      </a:r>
                      <a:r>
                        <a:rPr lang="en-US" sz="1200" baseline="-25000" dirty="0">
                          <a:solidFill>
                            <a:schemeClr val="bg1"/>
                          </a:solidFill>
                        </a:rPr>
                        <a:t>1</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9012990"/>
                  </a:ext>
                </a:extLst>
              </a:tr>
              <a:tr h="264208">
                <a:tc>
                  <a:txBody>
                    <a:bodyPr/>
                    <a:lstStyle/>
                    <a:p>
                      <a:pPr algn="ctr"/>
                      <a:r>
                        <a:rPr lang="en-US" sz="1200" dirty="0">
                          <a:solidFill>
                            <a:schemeClr val="bg1"/>
                          </a:solidFill>
                        </a:rPr>
                        <a:t>[</a:t>
                      </a:r>
                      <a:r>
                        <a:rPr lang="en-US" sz="1200" baseline="30000" dirty="0">
                          <a:solidFill>
                            <a:schemeClr val="bg1"/>
                          </a:solidFill>
                        </a:rPr>
                        <a:t>13</a:t>
                      </a:r>
                      <a:r>
                        <a:rPr lang="en-US" sz="1200" dirty="0">
                          <a:solidFill>
                            <a:schemeClr val="bg1"/>
                          </a:solidFill>
                        </a:rPr>
                        <a:t>C</a:t>
                      </a:r>
                      <a:r>
                        <a:rPr lang="en-US" sz="1200" baseline="-25000" dirty="0">
                          <a:solidFill>
                            <a:schemeClr val="bg1"/>
                          </a:solidFill>
                        </a:rPr>
                        <a:t>0</a:t>
                      </a:r>
                      <a:r>
                        <a:rPr lang="en-US" sz="1200" dirty="0">
                          <a:solidFill>
                            <a:schemeClr val="bg1"/>
                          </a:solidFill>
                        </a:rPr>
                        <a:t>]-Alanine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2,3-C</a:t>
                      </a:r>
                      <a:r>
                        <a:rPr lang="en-US" sz="1200" baseline="-25000" dirty="0">
                          <a:solidFill>
                            <a:schemeClr val="bg1"/>
                          </a:solidFill>
                        </a:rPr>
                        <a:t>2</a:t>
                      </a:r>
                      <a:r>
                        <a:rPr lang="en-US" sz="1200" dirty="0">
                          <a:solidFill>
                            <a:schemeClr val="bg1"/>
                          </a:solidFill>
                        </a:rPr>
                        <a:t>H</a:t>
                      </a:r>
                      <a:r>
                        <a:rPr lang="en-US" sz="1200" baseline="-25000" dirty="0">
                          <a:solidFill>
                            <a:schemeClr val="bg1"/>
                          </a:solidFill>
                        </a:rPr>
                        <a:t>4</a:t>
                      </a:r>
                      <a:r>
                        <a:rPr lang="en-US" sz="1200" dirty="0">
                          <a:solidFill>
                            <a:schemeClr val="bg1"/>
                          </a:solidFill>
                        </a:rPr>
                        <a:t>N</a:t>
                      </a:r>
                      <a:r>
                        <a:rPr lang="en-US" sz="1200" baseline="-25000" dirty="0">
                          <a:solidFill>
                            <a:schemeClr val="bg1"/>
                          </a:solidFill>
                        </a:rPr>
                        <a:t>1</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09003832"/>
                  </a:ext>
                </a:extLst>
              </a:tr>
              <a:tr h="3215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en-US" sz="1200" baseline="30000" dirty="0">
                          <a:solidFill>
                            <a:schemeClr val="bg1"/>
                          </a:solidFill>
                        </a:rPr>
                        <a:t>13</a:t>
                      </a:r>
                      <a:r>
                        <a:rPr lang="en-US" sz="1200" dirty="0">
                          <a:solidFill>
                            <a:schemeClr val="bg1"/>
                          </a:solidFill>
                        </a:rPr>
                        <a:t>C</a:t>
                      </a:r>
                      <a:r>
                        <a:rPr lang="en-US" sz="1200" baseline="-25000" dirty="0">
                          <a:solidFill>
                            <a:schemeClr val="bg1"/>
                          </a:solidFill>
                        </a:rPr>
                        <a:t>0</a:t>
                      </a:r>
                      <a:r>
                        <a:rPr lang="en-US" sz="1200" dirty="0">
                          <a:solidFill>
                            <a:schemeClr val="bg1"/>
                          </a:solidFill>
                        </a:rPr>
                        <a:t>]-Alanine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solidFill>
                            <a:schemeClr val="bg1"/>
                          </a:solidFill>
                        </a:rPr>
                        <a:t>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2-C</a:t>
                      </a:r>
                      <a:r>
                        <a:rPr lang="en-US" sz="1200" baseline="-25000" dirty="0">
                          <a:solidFill>
                            <a:schemeClr val="bg1"/>
                          </a:solidFill>
                        </a:rPr>
                        <a:t>1</a:t>
                      </a:r>
                      <a:r>
                        <a:rPr lang="en-US" sz="1200" dirty="0">
                          <a:solidFill>
                            <a:schemeClr val="bg1"/>
                          </a:solidFill>
                        </a:rPr>
                        <a:t>H</a:t>
                      </a:r>
                      <a:r>
                        <a:rPr lang="en-US" sz="1200" baseline="-25000" dirty="0">
                          <a:solidFill>
                            <a:schemeClr val="bg1"/>
                          </a:solidFill>
                        </a:rPr>
                        <a:t>3</a:t>
                      </a:r>
                      <a:r>
                        <a:rPr lang="en-US" sz="1200" dirty="0">
                          <a:solidFill>
                            <a:schemeClr val="bg1"/>
                          </a:solidFill>
                        </a:rPr>
                        <a:t>N</a:t>
                      </a:r>
                      <a:r>
                        <a:rPr lang="en-US" sz="1200" baseline="-25000" dirty="0">
                          <a:solidFill>
                            <a:schemeClr val="bg1"/>
                          </a:solidFill>
                        </a:rPr>
                        <a:t>1</a:t>
                      </a: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616006"/>
                  </a:ext>
                </a:extLst>
              </a:tr>
              <a:tr h="2642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en-US" sz="1200" baseline="30000" dirty="0">
                          <a:solidFill>
                            <a:schemeClr val="bg1"/>
                          </a:solidFill>
                        </a:rPr>
                        <a:t>13</a:t>
                      </a:r>
                      <a:r>
                        <a:rPr lang="en-US" sz="1200" dirty="0">
                          <a:solidFill>
                            <a:schemeClr val="bg1"/>
                          </a:solidFill>
                        </a:rPr>
                        <a:t>C</a:t>
                      </a:r>
                      <a:r>
                        <a:rPr lang="en-US" sz="1200" baseline="-25000" dirty="0">
                          <a:solidFill>
                            <a:schemeClr val="bg1"/>
                          </a:solidFill>
                        </a:rPr>
                        <a:t>0</a:t>
                      </a:r>
                      <a:r>
                        <a:rPr lang="en-US" sz="1200" dirty="0">
                          <a:solidFill>
                            <a:schemeClr val="bg1"/>
                          </a:solidFill>
                        </a:rPr>
                        <a:t>]-Alanine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90</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27</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rPr>
                        <a:t>50</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2,3-C</a:t>
                      </a:r>
                      <a:r>
                        <a:rPr lang="en-US" sz="1200" baseline="-25000" dirty="0">
                          <a:solidFill>
                            <a:schemeClr val="bg1"/>
                          </a:solidFill>
                        </a:rPr>
                        <a:t>2</a:t>
                      </a:r>
                      <a:r>
                        <a:rPr lang="en-US" sz="1200" dirty="0">
                          <a:solidFill>
                            <a:schemeClr val="bg1"/>
                          </a:solidFill>
                        </a:rPr>
                        <a:t>H</a:t>
                      </a:r>
                      <a:r>
                        <a:rPr lang="en-US" sz="1200" baseline="-25000" dirty="0">
                          <a:solidFill>
                            <a:schemeClr val="bg1"/>
                          </a:solidFill>
                        </a:rPr>
                        <a:t>3</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2515086"/>
                  </a:ext>
                </a:extLst>
              </a:tr>
            </a:tbl>
          </a:graphicData>
        </a:graphic>
      </p:graphicFrame>
    </p:spTree>
    <p:extLst>
      <p:ext uri="{BB962C8B-B14F-4D97-AF65-F5344CB8AC3E}">
        <p14:creationId xmlns:p14="http://schemas.microsoft.com/office/powerpoint/2010/main" val="38575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7ACD-CBB1-4AEB-9385-8607765D6085}"/>
              </a:ext>
            </a:extLst>
          </p:cNvPr>
          <p:cNvSpPr>
            <a:spLocks noGrp="1"/>
          </p:cNvSpPr>
          <p:nvPr>
            <p:ph type="title"/>
          </p:nvPr>
        </p:nvSpPr>
        <p:spPr>
          <a:xfrm>
            <a:off x="950495" y="0"/>
            <a:ext cx="7375358" cy="606371"/>
          </a:xfrm>
        </p:spPr>
        <p:txBody>
          <a:bodyPr>
            <a:normAutofit/>
          </a:bodyPr>
          <a:lstStyle/>
          <a:p>
            <a:pPr algn="ctr"/>
            <a:r>
              <a:rPr lang="en-US" sz="2400" dirty="0">
                <a:latin typeface="Arial" panose="020B0604020202020204" pitchFamily="34" charset="0"/>
                <a:cs typeface="Arial" panose="020B0604020202020204" pitchFamily="34" charset="0"/>
              </a:rPr>
              <a:t>III. Low-Res Q1 scan for Alanine</a:t>
            </a:r>
            <a:endParaRPr lang="en-US" sz="2400" dirty="0"/>
          </a:p>
        </p:txBody>
      </p:sp>
      <p:pic>
        <p:nvPicPr>
          <p:cNvPr id="3" name="Content Placeholder 7">
            <a:extLst>
              <a:ext uri="{FF2B5EF4-FFF2-40B4-BE49-F238E27FC236}">
                <a16:creationId xmlns:a16="http://schemas.microsoft.com/office/drawing/2014/main" id="{EFEBB79A-C49A-4CF3-97D8-1B6AE886173E}"/>
              </a:ext>
            </a:extLst>
          </p:cNvPr>
          <p:cNvPicPr>
            <a:picLocks noGrp="1" noChangeAspect="1"/>
          </p:cNvPicPr>
          <p:nvPr>
            <p:ph sz="half" idx="1"/>
          </p:nvPr>
        </p:nvPicPr>
        <p:blipFill rotWithShape="1">
          <a:blip r:embed="rId3"/>
          <a:srcRect l="27620"/>
          <a:stretch/>
        </p:blipFill>
        <p:spPr>
          <a:xfrm>
            <a:off x="629921" y="565017"/>
            <a:ext cx="7973728" cy="5831627"/>
          </a:xfrm>
          <a:prstGeom prst="rect">
            <a:avLst/>
          </a:prstGeom>
        </p:spPr>
      </p:pic>
      <p:sp>
        <p:nvSpPr>
          <p:cNvPr id="4" name="TextBox 3">
            <a:extLst>
              <a:ext uri="{FF2B5EF4-FFF2-40B4-BE49-F238E27FC236}">
                <a16:creationId xmlns:a16="http://schemas.microsoft.com/office/drawing/2014/main" id="{F06DA8AF-3282-4BD0-84BF-0D153209373C}"/>
              </a:ext>
            </a:extLst>
          </p:cNvPr>
          <p:cNvSpPr txBox="1"/>
          <p:nvPr/>
        </p:nvSpPr>
        <p:spPr>
          <a:xfrm>
            <a:off x="679229" y="845387"/>
            <a:ext cx="2292807" cy="369332"/>
          </a:xfrm>
          <a:prstGeom prst="rect">
            <a:avLst/>
          </a:prstGeom>
          <a:noFill/>
        </p:spPr>
        <p:txBody>
          <a:bodyPr wrap="none" rtlCol="0">
            <a:spAutoFit/>
          </a:bodyPr>
          <a:lstStyle/>
          <a:p>
            <a:r>
              <a:rPr lang="en-US" dirty="0">
                <a:solidFill>
                  <a:schemeClr val="bg1"/>
                </a:solidFill>
              </a:rPr>
              <a:t>LR Q1 scan for Alanine</a:t>
            </a:r>
          </a:p>
        </p:txBody>
      </p:sp>
      <p:sp>
        <p:nvSpPr>
          <p:cNvPr id="5" name="TextBox 4">
            <a:extLst>
              <a:ext uri="{FF2B5EF4-FFF2-40B4-BE49-F238E27FC236}">
                <a16:creationId xmlns:a16="http://schemas.microsoft.com/office/drawing/2014/main" id="{2FDA52CC-BBC8-41D3-ABFA-A09404B1BB7C}"/>
              </a:ext>
            </a:extLst>
          </p:cNvPr>
          <p:cNvSpPr txBox="1"/>
          <p:nvPr/>
        </p:nvSpPr>
        <p:spPr>
          <a:xfrm>
            <a:off x="3719032" y="845387"/>
            <a:ext cx="2541080" cy="646331"/>
          </a:xfrm>
          <a:prstGeom prst="rect">
            <a:avLst/>
          </a:prstGeom>
          <a:noFill/>
        </p:spPr>
        <p:txBody>
          <a:bodyPr wrap="none" rtlCol="0">
            <a:spAutoFit/>
          </a:bodyPr>
          <a:lstStyle/>
          <a:p>
            <a:r>
              <a:rPr lang="en-US" dirty="0">
                <a:solidFill>
                  <a:schemeClr val="bg1"/>
                </a:solidFill>
              </a:rPr>
              <a:t>[M+H]</a:t>
            </a:r>
            <a:r>
              <a:rPr lang="en-US" baseline="30000" dirty="0">
                <a:solidFill>
                  <a:schemeClr val="bg1"/>
                </a:solidFill>
              </a:rPr>
              <a:t>+ </a:t>
            </a:r>
            <a:r>
              <a:rPr lang="en-US" dirty="0">
                <a:solidFill>
                  <a:schemeClr val="bg1"/>
                </a:solidFill>
              </a:rPr>
              <a:t>=</a:t>
            </a:r>
            <a:r>
              <a:rPr lang="en-US" baseline="30000" dirty="0">
                <a:solidFill>
                  <a:schemeClr val="bg1"/>
                </a:solidFill>
              </a:rPr>
              <a:t> </a:t>
            </a:r>
            <a:r>
              <a:rPr lang="en-US" i="1" dirty="0">
                <a:solidFill>
                  <a:schemeClr val="bg1"/>
                </a:solidFill>
              </a:rPr>
              <a:t>m/z</a:t>
            </a:r>
            <a:r>
              <a:rPr lang="en-US" dirty="0">
                <a:solidFill>
                  <a:schemeClr val="bg1"/>
                </a:solidFill>
              </a:rPr>
              <a:t> 90.05*</a:t>
            </a:r>
          </a:p>
          <a:p>
            <a:r>
              <a:rPr lang="en-US" dirty="0">
                <a:solidFill>
                  <a:schemeClr val="bg1"/>
                </a:solidFill>
              </a:rPr>
              <a:t>1 monoisotopic compound</a:t>
            </a:r>
          </a:p>
        </p:txBody>
      </p:sp>
      <p:sp>
        <p:nvSpPr>
          <p:cNvPr id="6" name="TextBox 5">
            <a:extLst>
              <a:ext uri="{FF2B5EF4-FFF2-40B4-BE49-F238E27FC236}">
                <a16:creationId xmlns:a16="http://schemas.microsoft.com/office/drawing/2014/main" id="{2FAA6741-BE63-4F31-9DFB-3DF1FFFC9CA2}"/>
              </a:ext>
            </a:extLst>
          </p:cNvPr>
          <p:cNvSpPr txBox="1"/>
          <p:nvPr/>
        </p:nvSpPr>
        <p:spPr>
          <a:xfrm>
            <a:off x="4130632" y="2806207"/>
            <a:ext cx="3425938" cy="923330"/>
          </a:xfrm>
          <a:prstGeom prst="rect">
            <a:avLst/>
          </a:prstGeom>
          <a:noFill/>
        </p:spPr>
        <p:txBody>
          <a:bodyPr wrap="none" rtlCol="0">
            <a:spAutoFit/>
          </a:bodyPr>
          <a:lstStyle/>
          <a:p>
            <a:r>
              <a:rPr lang="en-US" dirty="0">
                <a:solidFill>
                  <a:schemeClr val="bg1"/>
                </a:solidFill>
              </a:rPr>
              <a:t>[(M+1)+H]</a:t>
            </a:r>
            <a:r>
              <a:rPr lang="en-US" baseline="30000" dirty="0">
                <a:solidFill>
                  <a:schemeClr val="bg1"/>
                </a:solidFill>
              </a:rPr>
              <a:t>+ </a:t>
            </a:r>
            <a:r>
              <a:rPr lang="en-US" dirty="0">
                <a:solidFill>
                  <a:schemeClr val="bg1"/>
                </a:solidFill>
              </a:rPr>
              <a:t>= </a:t>
            </a:r>
            <a:r>
              <a:rPr lang="en-US" i="1" dirty="0">
                <a:solidFill>
                  <a:schemeClr val="bg1"/>
                </a:solidFill>
              </a:rPr>
              <a:t>m/z</a:t>
            </a:r>
            <a:r>
              <a:rPr lang="en-US" dirty="0">
                <a:solidFill>
                  <a:schemeClr val="bg1"/>
                </a:solidFill>
              </a:rPr>
              <a:t> 91.05*</a:t>
            </a:r>
          </a:p>
          <a:p>
            <a:r>
              <a:rPr lang="en-US" dirty="0">
                <a:solidFill>
                  <a:schemeClr val="bg1"/>
                </a:solidFill>
              </a:rPr>
              <a:t>∑ Responses of 14 isotope-labeled</a:t>
            </a:r>
          </a:p>
          <a:p>
            <a:r>
              <a:rPr lang="en-US" dirty="0">
                <a:solidFill>
                  <a:schemeClr val="bg1"/>
                </a:solidFill>
              </a:rPr>
              <a:t>alanine compounds </a:t>
            </a:r>
          </a:p>
        </p:txBody>
      </p:sp>
      <p:sp>
        <p:nvSpPr>
          <p:cNvPr id="7" name="TextBox 6">
            <a:extLst>
              <a:ext uri="{FF2B5EF4-FFF2-40B4-BE49-F238E27FC236}">
                <a16:creationId xmlns:a16="http://schemas.microsoft.com/office/drawing/2014/main" id="{F37406D8-014A-491D-8DA5-E1166AA560EA}"/>
              </a:ext>
            </a:extLst>
          </p:cNvPr>
          <p:cNvSpPr txBox="1"/>
          <p:nvPr/>
        </p:nvSpPr>
        <p:spPr>
          <a:xfrm>
            <a:off x="5241547" y="4462926"/>
            <a:ext cx="3109973" cy="1200329"/>
          </a:xfrm>
          <a:prstGeom prst="rect">
            <a:avLst/>
          </a:prstGeom>
          <a:noFill/>
        </p:spPr>
        <p:txBody>
          <a:bodyPr wrap="square" rtlCol="0">
            <a:spAutoFit/>
          </a:bodyPr>
          <a:lstStyle/>
          <a:p>
            <a:r>
              <a:rPr lang="en-US" dirty="0">
                <a:solidFill>
                  <a:schemeClr val="bg1"/>
                </a:solidFill>
              </a:rPr>
              <a:t>[(M+2)+H]</a:t>
            </a:r>
            <a:r>
              <a:rPr lang="en-US" baseline="30000" dirty="0">
                <a:solidFill>
                  <a:schemeClr val="bg1"/>
                </a:solidFill>
              </a:rPr>
              <a:t>+ </a:t>
            </a:r>
            <a:r>
              <a:rPr lang="en-US" dirty="0">
                <a:solidFill>
                  <a:schemeClr val="bg1"/>
                </a:solidFill>
              </a:rPr>
              <a:t>= </a:t>
            </a:r>
            <a:r>
              <a:rPr lang="en-US" i="1" dirty="0">
                <a:solidFill>
                  <a:schemeClr val="bg1"/>
                </a:solidFill>
              </a:rPr>
              <a:t>m/z</a:t>
            </a:r>
            <a:r>
              <a:rPr lang="en-US" dirty="0">
                <a:solidFill>
                  <a:schemeClr val="bg1"/>
                </a:solidFill>
              </a:rPr>
              <a:t> 92.06*</a:t>
            </a:r>
          </a:p>
          <a:p>
            <a:r>
              <a:rPr lang="en-US" dirty="0">
                <a:solidFill>
                  <a:schemeClr val="bg1"/>
                </a:solidFill>
              </a:rPr>
              <a:t>∑ Response of 93 isotope-labeled alanine compounds </a:t>
            </a:r>
          </a:p>
          <a:p>
            <a:endParaRPr lang="en-US" dirty="0">
              <a:solidFill>
                <a:schemeClr val="bg1"/>
              </a:solidFill>
            </a:endParaRPr>
          </a:p>
        </p:txBody>
      </p:sp>
      <p:sp>
        <p:nvSpPr>
          <p:cNvPr id="9" name="TextBox 8">
            <a:extLst>
              <a:ext uri="{FF2B5EF4-FFF2-40B4-BE49-F238E27FC236}">
                <a16:creationId xmlns:a16="http://schemas.microsoft.com/office/drawing/2014/main" id="{07CF5990-EAE8-4A58-BB70-E336C993A9CA}"/>
              </a:ext>
            </a:extLst>
          </p:cNvPr>
          <p:cNvSpPr txBox="1"/>
          <p:nvPr/>
        </p:nvSpPr>
        <p:spPr>
          <a:xfrm>
            <a:off x="2060757" y="6353848"/>
            <a:ext cx="5197064" cy="646331"/>
          </a:xfrm>
          <a:prstGeom prst="rect">
            <a:avLst/>
          </a:prstGeom>
          <a:noFill/>
        </p:spPr>
        <p:txBody>
          <a:bodyPr wrap="none" rtlCol="0">
            <a:spAutoFit/>
          </a:bodyPr>
          <a:lstStyle/>
          <a:p>
            <a:pPr marL="285750" indent="-285750">
              <a:buFont typeface="Arial" panose="020B0604020202020204" pitchFamily="34" charset="0"/>
              <a:buChar char="•"/>
            </a:pPr>
            <a:r>
              <a:rPr lang="en-US" dirty="0"/>
              <a:t>Estimated using </a:t>
            </a:r>
            <a:r>
              <a:rPr lang="en-US" dirty="0" err="1"/>
              <a:t>chemcalc</a:t>
            </a:r>
            <a:r>
              <a:rPr lang="en-US" dirty="0"/>
              <a:t> utility (www.chemcalc.org)</a:t>
            </a:r>
          </a:p>
          <a:p>
            <a:endParaRPr lang="en-US" dirty="0"/>
          </a:p>
        </p:txBody>
      </p:sp>
      <p:cxnSp>
        <p:nvCxnSpPr>
          <p:cNvPr id="12" name="Straight Arrow Connector 11">
            <a:extLst>
              <a:ext uri="{FF2B5EF4-FFF2-40B4-BE49-F238E27FC236}">
                <a16:creationId xmlns:a16="http://schemas.microsoft.com/office/drawing/2014/main" id="{A6B279BA-5000-4E94-988F-58E109308097}"/>
              </a:ext>
            </a:extLst>
          </p:cNvPr>
          <p:cNvCxnSpPr>
            <a:cxnSpLocks/>
          </p:cNvCxnSpPr>
          <p:nvPr/>
        </p:nvCxnSpPr>
        <p:spPr>
          <a:xfrm flipH="1">
            <a:off x="4257040" y="3657600"/>
            <a:ext cx="111760" cy="1810901"/>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184206-F9DD-4621-88E8-AEAB6EC2D292}"/>
              </a:ext>
            </a:extLst>
          </p:cNvPr>
          <p:cNvCxnSpPr>
            <a:cxnSpLocks/>
          </p:cNvCxnSpPr>
          <p:nvPr/>
        </p:nvCxnSpPr>
        <p:spPr>
          <a:xfrm flipH="1">
            <a:off x="5230451" y="5384800"/>
            <a:ext cx="574678" cy="408161"/>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4F39D5-7FE5-4684-BF3F-314E5DB75536}"/>
              </a:ext>
            </a:extLst>
          </p:cNvPr>
          <p:cNvCxnSpPr/>
          <p:nvPr/>
        </p:nvCxnSpPr>
        <p:spPr>
          <a:xfrm>
            <a:off x="2889115" y="3657600"/>
            <a:ext cx="829917" cy="0"/>
          </a:xfrm>
          <a:prstGeom prst="straightConnector1">
            <a:avLst/>
          </a:prstGeom>
          <a:ln>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6722EA1E-1890-468E-B024-6F5ACE6A1D59}"/>
              </a:ext>
            </a:extLst>
          </p:cNvPr>
          <p:cNvCxnSpPr>
            <a:cxnSpLocks/>
          </p:cNvCxnSpPr>
          <p:nvPr/>
        </p:nvCxnSpPr>
        <p:spPr>
          <a:xfrm>
            <a:off x="3333257" y="1326508"/>
            <a:ext cx="0" cy="4665731"/>
          </a:xfrm>
          <a:prstGeom prst="straightConnector1">
            <a:avLst/>
          </a:prstGeom>
          <a:ln>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ED3FCC64-FA28-45DC-8CCE-9CE08B6F2D41}"/>
              </a:ext>
            </a:extLst>
          </p:cNvPr>
          <p:cNvSpPr txBox="1"/>
          <p:nvPr/>
        </p:nvSpPr>
        <p:spPr>
          <a:xfrm>
            <a:off x="2859931" y="3768449"/>
            <a:ext cx="833883" cy="369332"/>
          </a:xfrm>
          <a:prstGeom prst="rect">
            <a:avLst/>
          </a:prstGeom>
          <a:solidFill>
            <a:schemeClr val="tx1"/>
          </a:solidFill>
        </p:spPr>
        <p:txBody>
          <a:bodyPr wrap="none" rtlCol="0">
            <a:spAutoFit/>
          </a:bodyPr>
          <a:lstStyle/>
          <a:p>
            <a:r>
              <a:rPr lang="en-US" dirty="0">
                <a:solidFill>
                  <a:schemeClr val="bg1"/>
                </a:solidFill>
              </a:rPr>
              <a:t>FWHM</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8C1CAA-0A1C-408A-9FC8-07E18E3C5D6E}"/>
                  </a:ext>
                </a:extLst>
              </p:cNvPr>
              <p:cNvSpPr txBox="1"/>
              <p:nvPr/>
            </p:nvSpPr>
            <p:spPr>
              <a:xfrm>
                <a:off x="778213" y="1491718"/>
                <a:ext cx="2048894" cy="1752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𝑅𝑠</m:t>
                      </m:r>
                      <m:r>
                        <a:rPr lang="en-US" i="1">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𝑚</m:t>
                                  </m:r>
                                </m:num>
                                <m:den>
                                  <m:r>
                                    <a:rPr lang="en-US" i="1">
                                      <a:solidFill>
                                        <a:schemeClr val="bg1"/>
                                      </a:solidFill>
                                      <a:latin typeface="Cambria Math" panose="02040503050406030204" pitchFamily="18" charset="0"/>
                                    </a:rPr>
                                    <m:t>𝑧</m:t>
                                  </m:r>
                                </m:den>
                              </m:f>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𝑐𝑒𝑛𝑡𝑟𝑜𝑖𝑑</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𝑚</m:t>
                                  </m:r>
                                </m:num>
                                <m:den>
                                  <m:r>
                                    <a:rPr lang="en-US" i="1">
                                      <a:solidFill>
                                        <a:schemeClr val="bg1"/>
                                      </a:solidFill>
                                      <a:latin typeface="Cambria Math" panose="02040503050406030204" pitchFamily="18" charset="0"/>
                                      <a:ea typeface="Cambria Math" panose="02040503050406030204" pitchFamily="18" charset="0"/>
                                    </a:rPr>
                                    <m:t>𝑧</m:t>
                                  </m:r>
                                </m:den>
                              </m:f>
                              <m:r>
                                <a:rPr lang="en-US" i="1">
                                  <a:solidFill>
                                    <a:schemeClr val="bg1"/>
                                  </a:solidFill>
                                  <a:latin typeface="Cambria Math" panose="02040503050406030204" pitchFamily="18" charset="0"/>
                                  <a:ea typeface="Cambria Math" panose="02040503050406030204" pitchFamily="18" charset="0"/>
                                </a:rPr>
                                <m:t>)</m:t>
                              </m:r>
                            </m:e>
                            <m:sub>
                              <m:r>
                                <a:rPr lang="en-US" i="1">
                                  <a:solidFill>
                                    <a:schemeClr val="bg1"/>
                                  </a:solidFill>
                                  <a:latin typeface="Cambria Math" panose="02040503050406030204" pitchFamily="18" charset="0"/>
                                </a:rPr>
                                <m:t>𝐹𝑊𝐻𝑀</m:t>
                              </m:r>
                            </m:sub>
                          </m:sSub>
                        </m:den>
                      </m:f>
                    </m:oMath>
                  </m:oMathPara>
                </a14:m>
                <a:endParaRPr lang="en-US" dirty="0">
                  <a:solidFill>
                    <a:schemeClr val="bg1"/>
                  </a:solidFill>
                </a:endParaRPr>
              </a:p>
              <a:p>
                <a:endParaRPr lang="en-US" dirty="0">
                  <a:solidFill>
                    <a:schemeClr val="bg1"/>
                  </a:solidFill>
                </a:endParaRPr>
              </a:p>
              <a:p>
                <a:r>
                  <a:rPr lang="en-US" dirty="0">
                    <a:solidFill>
                      <a:schemeClr val="bg1"/>
                    </a:solidFill>
                  </a:rPr>
                  <a:t>Rs</a:t>
                </a:r>
                <a:r>
                  <a:rPr lang="en-US" baseline="-25000" dirty="0">
                    <a:solidFill>
                      <a:schemeClr val="bg1"/>
                    </a:solidFill>
                  </a:rPr>
                  <a:t>FWHM </a:t>
                </a:r>
                <a:r>
                  <a:rPr lang="en-US" dirty="0">
                    <a:solidFill>
                      <a:schemeClr val="bg1"/>
                    </a:solidFill>
                  </a:rPr>
                  <a:t>~150</a:t>
                </a:r>
              </a:p>
              <a:p>
                <a:endParaRPr lang="en-US" dirty="0"/>
              </a:p>
            </p:txBody>
          </p:sp>
        </mc:Choice>
        <mc:Fallback xmlns="">
          <p:sp>
            <p:nvSpPr>
              <p:cNvPr id="17" name="TextBox 16">
                <a:extLst>
                  <a:ext uri="{FF2B5EF4-FFF2-40B4-BE49-F238E27FC236}">
                    <a16:creationId xmlns:a16="http://schemas.microsoft.com/office/drawing/2014/main" id="{C98C1CAA-0A1C-408A-9FC8-07E18E3C5D6E}"/>
                  </a:ext>
                </a:extLst>
              </p:cNvPr>
              <p:cNvSpPr txBox="1">
                <a:spLocks noRot="1" noChangeAspect="1" noMove="1" noResize="1" noEditPoints="1" noAdjustHandles="1" noChangeArrowheads="1" noChangeShapeType="1" noTextEdit="1"/>
              </p:cNvSpPr>
              <p:nvPr/>
            </p:nvSpPr>
            <p:spPr>
              <a:xfrm>
                <a:off x="778213" y="1491718"/>
                <a:ext cx="2048894" cy="1752724"/>
              </a:xfrm>
              <a:prstGeom prst="rect">
                <a:avLst/>
              </a:prstGeom>
              <a:blipFill>
                <a:blip r:embed="rId4"/>
                <a:stretch>
                  <a:fillRect l="-2679"/>
                </a:stretch>
              </a:blipFill>
            </p:spPr>
            <p:txBody>
              <a:bodyPr/>
              <a:lstStyle/>
              <a:p>
                <a:r>
                  <a:rPr lang="en-US">
                    <a:noFill/>
                  </a:rPr>
                  <a:t> </a:t>
                </a:r>
              </a:p>
            </p:txBody>
          </p:sp>
        </mc:Fallback>
      </mc:AlternateContent>
    </p:spTree>
    <p:extLst>
      <p:ext uri="{BB962C8B-B14F-4D97-AF65-F5344CB8AC3E}">
        <p14:creationId xmlns:p14="http://schemas.microsoft.com/office/powerpoint/2010/main" val="35159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4E2-6CF0-4DCC-83F7-D9A7EA9CF1AA}"/>
              </a:ext>
            </a:extLst>
          </p:cNvPr>
          <p:cNvSpPr>
            <a:spLocks noGrp="1"/>
          </p:cNvSpPr>
          <p:nvPr>
            <p:ph type="title"/>
          </p:nvPr>
        </p:nvSpPr>
        <p:spPr>
          <a:xfrm>
            <a:off x="914401" y="39398"/>
            <a:ext cx="7429499" cy="615766"/>
          </a:xfrm>
        </p:spPr>
        <p:txBody>
          <a:bodyPr>
            <a:normAutofit/>
          </a:bodyPr>
          <a:lstStyle/>
          <a:p>
            <a:pPr algn="ctr"/>
            <a:r>
              <a:rPr lang="en-US" sz="2800" dirty="0"/>
              <a:t>III. HRAM-MS MS1 scan for Alanine</a:t>
            </a:r>
          </a:p>
        </p:txBody>
      </p:sp>
      <p:pic>
        <p:nvPicPr>
          <p:cNvPr id="15" name="Content Placeholder 14">
            <a:extLst>
              <a:ext uri="{FF2B5EF4-FFF2-40B4-BE49-F238E27FC236}">
                <a16:creationId xmlns:a16="http://schemas.microsoft.com/office/drawing/2014/main" id="{230E9744-F09D-45EE-8FCF-97AFB18FCC4B}"/>
              </a:ext>
            </a:extLst>
          </p:cNvPr>
          <p:cNvPicPr>
            <a:picLocks noGrp="1" noChangeAspect="1"/>
          </p:cNvPicPr>
          <p:nvPr>
            <p:ph sz="half" idx="1"/>
          </p:nvPr>
        </p:nvPicPr>
        <p:blipFill>
          <a:blip r:embed="rId3"/>
          <a:stretch>
            <a:fillRect/>
          </a:stretch>
        </p:blipFill>
        <p:spPr>
          <a:xfrm>
            <a:off x="573225" y="589848"/>
            <a:ext cx="7920535" cy="6117063"/>
          </a:xfrm>
          <a:prstGeom prst="rect">
            <a:avLst/>
          </a:prstGeom>
          <a:solidFill>
            <a:schemeClr val="tx1"/>
          </a:solidFill>
        </p:spPr>
      </p:pic>
      <p:sp>
        <p:nvSpPr>
          <p:cNvPr id="6" name="TextBox 5">
            <a:extLst>
              <a:ext uri="{FF2B5EF4-FFF2-40B4-BE49-F238E27FC236}">
                <a16:creationId xmlns:a16="http://schemas.microsoft.com/office/drawing/2014/main" id="{F23A0A2F-C810-4572-A17D-CFD471624DFD}"/>
              </a:ext>
            </a:extLst>
          </p:cNvPr>
          <p:cNvSpPr txBox="1"/>
          <p:nvPr/>
        </p:nvSpPr>
        <p:spPr>
          <a:xfrm>
            <a:off x="3972559" y="744333"/>
            <a:ext cx="2512419" cy="1477328"/>
          </a:xfrm>
          <a:prstGeom prst="rect">
            <a:avLst/>
          </a:prstGeom>
          <a:solidFill>
            <a:schemeClr val="tx1"/>
          </a:solidFill>
        </p:spPr>
        <p:txBody>
          <a:bodyPr wrap="none" rtlCol="0">
            <a:spAutoFit/>
          </a:bodyPr>
          <a:lstStyle/>
          <a:p>
            <a:r>
              <a:rPr lang="en-US" dirty="0">
                <a:solidFill>
                  <a:srgbClr val="0070C0"/>
                </a:solidFill>
              </a:rPr>
              <a:t>Monoisotopic Alanine</a:t>
            </a:r>
          </a:p>
          <a:p>
            <a:r>
              <a:rPr lang="en-US" dirty="0">
                <a:solidFill>
                  <a:srgbClr val="0070C0"/>
                </a:solidFill>
              </a:rPr>
              <a:t>Theo: m/z 90.0550</a:t>
            </a:r>
          </a:p>
          <a:p>
            <a:r>
              <a:rPr lang="en-US" dirty="0">
                <a:solidFill>
                  <a:srgbClr val="0070C0"/>
                </a:solidFill>
              </a:rPr>
              <a:t>Emp: m/z 90.0548</a:t>
            </a:r>
          </a:p>
          <a:p>
            <a:r>
              <a:rPr lang="en-US" dirty="0">
                <a:solidFill>
                  <a:srgbClr val="0070C0"/>
                </a:solidFill>
              </a:rPr>
              <a:t>Mass error: -2.0093 ppm</a:t>
            </a:r>
          </a:p>
          <a:p>
            <a:r>
              <a:rPr lang="en-US" dirty="0">
                <a:solidFill>
                  <a:srgbClr val="0070C0"/>
                </a:solidFill>
              </a:rPr>
              <a:t>Rs</a:t>
            </a:r>
            <a:r>
              <a:rPr lang="en-US" baseline="-25000" dirty="0">
                <a:solidFill>
                  <a:srgbClr val="0070C0"/>
                </a:solidFill>
              </a:rPr>
              <a:t>FWHM </a:t>
            </a:r>
            <a:r>
              <a:rPr lang="en-US" dirty="0">
                <a:solidFill>
                  <a:srgbClr val="0070C0"/>
                </a:solidFill>
              </a:rPr>
              <a:t>~388,000</a:t>
            </a:r>
          </a:p>
        </p:txBody>
      </p:sp>
      <p:sp>
        <p:nvSpPr>
          <p:cNvPr id="7" name="TextBox 6">
            <a:extLst>
              <a:ext uri="{FF2B5EF4-FFF2-40B4-BE49-F238E27FC236}">
                <a16:creationId xmlns:a16="http://schemas.microsoft.com/office/drawing/2014/main" id="{8FC96627-0400-45EC-88D9-3BFE06860CA3}"/>
              </a:ext>
            </a:extLst>
          </p:cNvPr>
          <p:cNvSpPr txBox="1"/>
          <p:nvPr/>
        </p:nvSpPr>
        <p:spPr>
          <a:xfrm>
            <a:off x="2716350" y="4029287"/>
            <a:ext cx="2512419" cy="1200329"/>
          </a:xfrm>
          <a:prstGeom prst="rect">
            <a:avLst/>
          </a:prstGeom>
          <a:solidFill>
            <a:schemeClr val="tx1"/>
          </a:solidFill>
        </p:spPr>
        <p:txBody>
          <a:bodyPr wrap="none" rtlCol="0">
            <a:spAutoFit/>
          </a:bodyPr>
          <a:lstStyle/>
          <a:p>
            <a:r>
              <a:rPr lang="en-US" dirty="0">
                <a:solidFill>
                  <a:srgbClr val="00B050"/>
                </a:solidFill>
              </a:rPr>
              <a:t>[</a:t>
            </a:r>
            <a:r>
              <a:rPr lang="en-US" baseline="30000" dirty="0">
                <a:solidFill>
                  <a:srgbClr val="00B050"/>
                </a:solidFill>
              </a:rPr>
              <a:t>13</a:t>
            </a:r>
            <a:r>
              <a:rPr lang="en-US" dirty="0">
                <a:solidFill>
                  <a:srgbClr val="00B050"/>
                </a:solidFill>
              </a:rPr>
              <a:t>C</a:t>
            </a:r>
            <a:r>
              <a:rPr lang="en-US" baseline="-25000" dirty="0">
                <a:solidFill>
                  <a:srgbClr val="00B050"/>
                </a:solidFill>
              </a:rPr>
              <a:t>1</a:t>
            </a:r>
            <a:r>
              <a:rPr lang="en-US" dirty="0">
                <a:solidFill>
                  <a:srgbClr val="00B050"/>
                </a:solidFill>
              </a:rPr>
              <a:t>]-Alanine</a:t>
            </a:r>
          </a:p>
          <a:p>
            <a:r>
              <a:rPr lang="en-US" dirty="0">
                <a:solidFill>
                  <a:srgbClr val="00B050"/>
                </a:solidFill>
              </a:rPr>
              <a:t>Theo: m/z 91.0583</a:t>
            </a:r>
          </a:p>
          <a:p>
            <a:r>
              <a:rPr lang="en-US" dirty="0">
                <a:solidFill>
                  <a:srgbClr val="00B050"/>
                </a:solidFill>
              </a:rPr>
              <a:t>Emp: m/z 91.0581</a:t>
            </a:r>
          </a:p>
          <a:p>
            <a:r>
              <a:rPr lang="en-US" dirty="0">
                <a:solidFill>
                  <a:srgbClr val="00B050"/>
                </a:solidFill>
              </a:rPr>
              <a:t>Mass error: -2.6651 ppm</a:t>
            </a:r>
          </a:p>
        </p:txBody>
      </p:sp>
      <p:sp>
        <p:nvSpPr>
          <p:cNvPr id="8" name="TextBox 7">
            <a:extLst>
              <a:ext uri="{FF2B5EF4-FFF2-40B4-BE49-F238E27FC236}">
                <a16:creationId xmlns:a16="http://schemas.microsoft.com/office/drawing/2014/main" id="{CFE8693E-C083-4ADA-B78F-8260EA4CA08E}"/>
              </a:ext>
            </a:extLst>
          </p:cNvPr>
          <p:cNvSpPr txBox="1"/>
          <p:nvPr/>
        </p:nvSpPr>
        <p:spPr>
          <a:xfrm>
            <a:off x="4968240" y="3134202"/>
            <a:ext cx="2576539" cy="1200329"/>
          </a:xfrm>
          <a:prstGeom prst="rect">
            <a:avLst/>
          </a:prstGeom>
          <a:solidFill>
            <a:schemeClr val="tx1"/>
          </a:solidFill>
        </p:spPr>
        <p:txBody>
          <a:bodyPr wrap="none" rtlCol="0">
            <a:spAutoFit/>
          </a:bodyPr>
          <a:lstStyle/>
          <a:p>
            <a:r>
              <a:rPr lang="en-US" dirty="0">
                <a:solidFill>
                  <a:srgbClr val="FF0000"/>
                </a:solidFill>
              </a:rPr>
              <a:t>[</a:t>
            </a:r>
            <a:r>
              <a:rPr lang="en-US" baseline="30000" dirty="0">
                <a:solidFill>
                  <a:srgbClr val="FF0000"/>
                </a:solidFill>
              </a:rPr>
              <a:t>13</a:t>
            </a:r>
            <a:r>
              <a:rPr lang="en-US" dirty="0">
                <a:solidFill>
                  <a:srgbClr val="FF0000"/>
                </a:solidFill>
              </a:rPr>
              <a:t>C</a:t>
            </a:r>
            <a:r>
              <a:rPr lang="en-US" baseline="-25000" dirty="0">
                <a:solidFill>
                  <a:srgbClr val="FF0000"/>
                </a:solidFill>
              </a:rPr>
              <a:t>2</a:t>
            </a:r>
            <a:r>
              <a:rPr lang="en-US" dirty="0">
                <a:solidFill>
                  <a:srgbClr val="FF0000"/>
                </a:solidFill>
              </a:rPr>
              <a:t>]-Alanine</a:t>
            </a:r>
          </a:p>
          <a:p>
            <a:r>
              <a:rPr lang="en-US" dirty="0">
                <a:solidFill>
                  <a:srgbClr val="FF0000"/>
                </a:solidFill>
              </a:rPr>
              <a:t>Theo: m/z 92.0617</a:t>
            </a:r>
          </a:p>
          <a:p>
            <a:r>
              <a:rPr lang="en-US" dirty="0">
                <a:solidFill>
                  <a:srgbClr val="FF0000"/>
                </a:solidFill>
              </a:rPr>
              <a:t>Emp: m/z 92.0614</a:t>
            </a:r>
          </a:p>
          <a:p>
            <a:r>
              <a:rPr lang="en-US" dirty="0">
                <a:solidFill>
                  <a:srgbClr val="FF0000"/>
                </a:solidFill>
              </a:rPr>
              <a:t>Mass error: -2.3950 ppm </a:t>
            </a:r>
          </a:p>
        </p:txBody>
      </p:sp>
      <p:sp>
        <p:nvSpPr>
          <p:cNvPr id="9" name="Rectangle: Rounded Corners 8">
            <a:extLst>
              <a:ext uri="{FF2B5EF4-FFF2-40B4-BE49-F238E27FC236}">
                <a16:creationId xmlns:a16="http://schemas.microsoft.com/office/drawing/2014/main" id="{140A509E-A151-47A6-BE85-CB09FA9C2D1B}"/>
              </a:ext>
            </a:extLst>
          </p:cNvPr>
          <p:cNvSpPr/>
          <p:nvPr/>
        </p:nvSpPr>
        <p:spPr>
          <a:xfrm>
            <a:off x="3180080" y="862919"/>
            <a:ext cx="792480" cy="304800"/>
          </a:xfrm>
          <a:prstGeom prst="roundRect">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CA9D240-4793-4EE2-9238-D1235C3CBFAA}"/>
              </a:ext>
            </a:extLst>
          </p:cNvPr>
          <p:cNvSpPr/>
          <p:nvPr/>
        </p:nvSpPr>
        <p:spPr>
          <a:xfrm>
            <a:off x="4143102" y="5391069"/>
            <a:ext cx="792480" cy="304800"/>
          </a:xfrm>
          <a:prstGeom prst="round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BEFD68-DE53-4363-AF11-BF18448CD59B}"/>
              </a:ext>
            </a:extLst>
          </p:cNvPr>
          <p:cNvSpPr txBox="1"/>
          <p:nvPr/>
        </p:nvSpPr>
        <p:spPr>
          <a:xfrm>
            <a:off x="5393009" y="4422140"/>
            <a:ext cx="737702"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92.0614</a:t>
            </a:r>
          </a:p>
        </p:txBody>
      </p:sp>
      <p:sp>
        <p:nvSpPr>
          <p:cNvPr id="12" name="Rectangle: Rounded Corners 11">
            <a:extLst>
              <a:ext uri="{FF2B5EF4-FFF2-40B4-BE49-F238E27FC236}">
                <a16:creationId xmlns:a16="http://schemas.microsoft.com/office/drawing/2014/main" id="{BBFEB649-794F-40BA-B61A-744B4C388D6E}"/>
              </a:ext>
            </a:extLst>
          </p:cNvPr>
          <p:cNvSpPr/>
          <p:nvPr/>
        </p:nvSpPr>
        <p:spPr>
          <a:xfrm>
            <a:off x="5416834" y="4408239"/>
            <a:ext cx="792480" cy="304800"/>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00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953A-5D68-457C-B626-11E78593126D}"/>
              </a:ext>
            </a:extLst>
          </p:cNvPr>
          <p:cNvSpPr>
            <a:spLocks noGrp="1"/>
          </p:cNvSpPr>
          <p:nvPr>
            <p:ph type="title"/>
          </p:nvPr>
        </p:nvSpPr>
        <p:spPr>
          <a:xfrm>
            <a:off x="960835" y="15717"/>
            <a:ext cx="7429499" cy="474136"/>
          </a:xfrm>
        </p:spPr>
        <p:txBody>
          <a:bodyPr>
            <a:normAutofit/>
          </a:bodyPr>
          <a:lstStyle/>
          <a:p>
            <a:pPr algn="ctr"/>
            <a:r>
              <a:rPr lang="en-US" sz="2400" dirty="0"/>
              <a:t>iii. Overlap of isotopically labeled alanine species</a:t>
            </a:r>
          </a:p>
        </p:txBody>
      </p:sp>
      <p:pic>
        <p:nvPicPr>
          <p:cNvPr id="14" name="Picture 13">
            <a:extLst>
              <a:ext uri="{FF2B5EF4-FFF2-40B4-BE49-F238E27FC236}">
                <a16:creationId xmlns:a16="http://schemas.microsoft.com/office/drawing/2014/main" id="{DC1D4AF2-5BE8-48CB-BC45-9919630A6A2F}"/>
              </a:ext>
            </a:extLst>
          </p:cNvPr>
          <p:cNvPicPr>
            <a:picLocks noChangeAspect="1"/>
          </p:cNvPicPr>
          <p:nvPr/>
        </p:nvPicPr>
        <p:blipFill>
          <a:blip r:embed="rId3"/>
          <a:stretch>
            <a:fillRect/>
          </a:stretch>
        </p:blipFill>
        <p:spPr>
          <a:xfrm>
            <a:off x="308919" y="2335061"/>
            <a:ext cx="8559151" cy="2405600"/>
          </a:xfrm>
          <a:prstGeom prst="rect">
            <a:avLst/>
          </a:prstGeom>
          <a:solidFill>
            <a:schemeClr val="tx1"/>
          </a:solidFill>
          <a:ln w="12700">
            <a:solidFill>
              <a:schemeClr val="bg1"/>
            </a:solidFill>
          </a:ln>
          <a:effectLst>
            <a:outerShdw blurRad="63500" sx="104000" sy="104000" algn="ctr" rotWithShape="0">
              <a:prstClr val="black">
                <a:alpha val="65000"/>
              </a:prstClr>
            </a:outerShdw>
          </a:effectLst>
        </p:spPr>
      </p:pic>
      <p:pic>
        <p:nvPicPr>
          <p:cNvPr id="3" name="Picture 2"/>
          <p:cNvPicPr>
            <a:picLocks noChangeAspect="1"/>
          </p:cNvPicPr>
          <p:nvPr/>
        </p:nvPicPr>
        <p:blipFill>
          <a:blip r:embed="rId4"/>
          <a:stretch>
            <a:fillRect/>
          </a:stretch>
        </p:blipFill>
        <p:spPr>
          <a:xfrm>
            <a:off x="2471527" y="3597820"/>
            <a:ext cx="3960804" cy="3104206"/>
          </a:xfrm>
          <a:prstGeom prst="rect">
            <a:avLst/>
          </a:prstGeom>
          <a:solidFill>
            <a:schemeClr val="tx1"/>
          </a:solidFill>
          <a:effectLst>
            <a:outerShdw blurRad="63500" sx="104000" sy="104000" algn="ctr" rotWithShape="0">
              <a:prstClr val="black">
                <a:alpha val="65000"/>
              </a:prstClr>
            </a:outerShdw>
          </a:effectLst>
        </p:spPr>
      </p:pic>
      <p:sp>
        <p:nvSpPr>
          <p:cNvPr id="5" name="Rounded Rectangle 4"/>
          <p:cNvSpPr/>
          <p:nvPr/>
        </p:nvSpPr>
        <p:spPr>
          <a:xfrm>
            <a:off x="1184564" y="489853"/>
            <a:ext cx="7128163" cy="1791122"/>
          </a:xfrm>
          <a:prstGeom prst="roundRect">
            <a:avLst/>
          </a:prstGeom>
          <a:solidFill>
            <a:schemeClr val="tx1"/>
          </a:solidFill>
          <a:ln w="12700">
            <a:solidFill>
              <a:schemeClr val="bg1"/>
            </a:solidFill>
          </a:ln>
          <a:effectLst>
            <a:outerShdw blurRad="63500" sx="104000" sy="1040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20" name="TextBox 19"/>
          <p:cNvSpPr txBox="1"/>
          <p:nvPr/>
        </p:nvSpPr>
        <p:spPr>
          <a:xfrm>
            <a:off x="6304774" y="1097400"/>
            <a:ext cx="1826141" cy="369332"/>
          </a:xfrm>
          <a:prstGeom prst="rect">
            <a:avLst/>
          </a:prstGeom>
          <a:noFill/>
        </p:spPr>
        <p:txBody>
          <a:bodyPr wrap="none" rtlCol="0">
            <a:spAutoFit/>
          </a:bodyPr>
          <a:lstStyle/>
          <a:p>
            <a:pPr algn="ctr"/>
            <a:r>
              <a:rPr lang="en-US" dirty="0">
                <a:solidFill>
                  <a:schemeClr val="bg1"/>
                </a:solidFill>
              </a:rPr>
              <a:t>=      92.07228 u</a:t>
            </a:r>
          </a:p>
        </p:txBody>
      </p:sp>
      <p:grpSp>
        <p:nvGrpSpPr>
          <p:cNvPr id="22" name="Group 21"/>
          <p:cNvGrpSpPr/>
          <p:nvPr/>
        </p:nvGrpSpPr>
        <p:grpSpPr>
          <a:xfrm>
            <a:off x="2806973" y="635858"/>
            <a:ext cx="4327388" cy="1527893"/>
            <a:chOff x="1429575" y="635858"/>
            <a:chExt cx="4327388" cy="1527893"/>
          </a:xfrm>
        </p:grpSpPr>
        <p:grpSp>
          <p:nvGrpSpPr>
            <p:cNvPr id="17" name="Group 16"/>
            <p:cNvGrpSpPr/>
            <p:nvPr/>
          </p:nvGrpSpPr>
          <p:grpSpPr>
            <a:xfrm>
              <a:off x="3534985" y="1049803"/>
              <a:ext cx="2221978" cy="1113948"/>
              <a:chOff x="3223255" y="1049803"/>
              <a:chExt cx="2221978" cy="1113948"/>
            </a:xfrm>
          </p:grpSpPr>
          <p:sp>
            <p:nvSpPr>
              <p:cNvPr id="9" name="TextBox 8"/>
              <p:cNvSpPr txBox="1"/>
              <p:nvPr/>
            </p:nvSpPr>
            <p:spPr>
              <a:xfrm>
                <a:off x="3223255" y="1091367"/>
                <a:ext cx="849913" cy="369332"/>
              </a:xfrm>
              <a:prstGeom prst="rect">
                <a:avLst/>
              </a:prstGeom>
              <a:noFill/>
            </p:spPr>
            <p:txBody>
              <a:bodyPr wrap="none" rtlCol="0">
                <a:spAutoFit/>
              </a:bodyPr>
              <a:lstStyle/>
              <a:p>
                <a:r>
                  <a:rPr lang="en-US" dirty="0">
                    <a:solidFill>
                      <a:schemeClr val="bg1"/>
                    </a:solidFill>
                  </a:rPr>
                  <a:t>+      2</a:t>
                </a:r>
              </a:p>
            </p:txBody>
          </p:sp>
          <p:grpSp>
            <p:nvGrpSpPr>
              <p:cNvPr id="12" name="Group 11"/>
              <p:cNvGrpSpPr/>
              <p:nvPr/>
            </p:nvGrpSpPr>
            <p:grpSpPr>
              <a:xfrm>
                <a:off x="4097268" y="1049803"/>
                <a:ext cx="286526" cy="369332"/>
                <a:chOff x="7256639" y="5434212"/>
                <a:chExt cx="286526" cy="369332"/>
              </a:xfrm>
            </p:grpSpPr>
            <p:sp>
              <p:nvSpPr>
                <p:cNvPr id="11" name="TextBox 10"/>
                <p:cNvSpPr txBox="1"/>
                <p:nvPr/>
              </p:nvSpPr>
              <p:spPr>
                <a:xfrm>
                  <a:off x="7257509" y="5434212"/>
                  <a:ext cx="285656" cy="369332"/>
                </a:xfrm>
                <a:prstGeom prst="rect">
                  <a:avLst/>
                </a:prstGeom>
                <a:noFill/>
              </p:spPr>
              <p:txBody>
                <a:bodyPr wrap="none" rtlCol="0">
                  <a:spAutoFit/>
                </a:bodyPr>
                <a:lstStyle/>
                <a:p>
                  <a:r>
                    <a:rPr lang="en-US" dirty="0">
                      <a:solidFill>
                        <a:schemeClr val="bg1"/>
                      </a:solidFill>
                    </a:rPr>
                    <a:t>n</a:t>
                  </a:r>
                </a:p>
              </p:txBody>
            </p:sp>
            <p:sp>
              <p:nvSpPr>
                <p:cNvPr id="10" name="Oval 9"/>
                <p:cNvSpPr/>
                <p:nvPr/>
              </p:nvSpPr>
              <p:spPr>
                <a:xfrm>
                  <a:off x="7256639" y="5512421"/>
                  <a:ext cx="286526" cy="286526"/>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3495902" y="1794419"/>
                <a:ext cx="1949331" cy="369332"/>
              </a:xfrm>
              <a:prstGeom prst="rect">
                <a:avLst/>
              </a:prstGeom>
              <a:noFill/>
            </p:spPr>
            <p:txBody>
              <a:bodyPr wrap="square" rtlCol="0">
                <a:spAutoFit/>
              </a:bodyPr>
              <a:lstStyle/>
              <a:p>
                <a:r>
                  <a:rPr lang="en-US" dirty="0">
                    <a:solidFill>
                      <a:schemeClr val="bg1"/>
                    </a:solidFill>
                  </a:rPr>
                  <a:t>2 x 1.008665 u </a:t>
                </a:r>
              </a:p>
            </p:txBody>
          </p:sp>
        </p:grpSp>
        <p:grpSp>
          <p:nvGrpSpPr>
            <p:cNvPr id="21" name="Group 20"/>
            <p:cNvGrpSpPr/>
            <p:nvPr/>
          </p:nvGrpSpPr>
          <p:grpSpPr>
            <a:xfrm>
              <a:off x="1429575" y="635858"/>
              <a:ext cx="2101857" cy="1523946"/>
              <a:chOff x="1429575" y="635858"/>
              <a:chExt cx="2101857" cy="1523946"/>
            </a:xfrm>
          </p:grpSpPr>
          <p:sp>
            <p:nvSpPr>
              <p:cNvPr id="7" name="TextBox 6"/>
              <p:cNvSpPr txBox="1"/>
              <p:nvPr/>
            </p:nvSpPr>
            <p:spPr>
              <a:xfrm>
                <a:off x="1429575" y="1790472"/>
                <a:ext cx="2101857" cy="369332"/>
              </a:xfrm>
              <a:prstGeom prst="rect">
                <a:avLst/>
              </a:prstGeom>
              <a:noFill/>
            </p:spPr>
            <p:txBody>
              <a:bodyPr wrap="none" rtlCol="0">
                <a:spAutoFit/>
              </a:bodyPr>
              <a:lstStyle/>
              <a:p>
                <a:r>
                  <a:rPr lang="en-US" dirty="0">
                    <a:solidFill>
                      <a:schemeClr val="bg1"/>
                    </a:solidFill>
                  </a:rPr>
                  <a:t>[M+H]</a:t>
                </a:r>
                <a:r>
                  <a:rPr lang="en-US" baseline="30000" dirty="0">
                    <a:solidFill>
                      <a:schemeClr val="bg1"/>
                    </a:solidFill>
                  </a:rPr>
                  <a:t>+</a:t>
                </a:r>
                <a:r>
                  <a:rPr lang="en-US" dirty="0">
                    <a:solidFill>
                      <a:schemeClr val="bg1"/>
                    </a:solidFill>
                  </a:rPr>
                  <a:t>: 90.05495 u</a:t>
                </a:r>
              </a:p>
            </p:txBody>
          </p:sp>
          <p:pic>
            <p:nvPicPr>
              <p:cNvPr id="18" name="Picture 17"/>
              <p:cNvPicPr>
                <a:picLocks noChangeAspect="1"/>
              </p:cNvPicPr>
              <p:nvPr/>
            </p:nvPicPr>
            <p:blipFill>
              <a:blip r:embed="rId5"/>
              <a:stretch>
                <a:fillRect/>
              </a:stretch>
            </p:blipFill>
            <p:spPr>
              <a:xfrm>
                <a:off x="1858252" y="635858"/>
                <a:ext cx="1406700" cy="1298967"/>
              </a:xfrm>
              <a:prstGeom prst="rect">
                <a:avLst/>
              </a:prstGeom>
            </p:spPr>
          </p:pic>
        </p:grpSp>
      </p:grpSp>
      <p:pic>
        <p:nvPicPr>
          <p:cNvPr id="25" name="Picture 24"/>
          <p:cNvPicPr>
            <a:picLocks noChangeAspect="1"/>
          </p:cNvPicPr>
          <p:nvPr/>
        </p:nvPicPr>
        <p:blipFill>
          <a:blip r:embed="rId6"/>
          <a:stretch>
            <a:fillRect/>
          </a:stretch>
        </p:blipFill>
        <p:spPr>
          <a:xfrm>
            <a:off x="7273097" y="5143501"/>
            <a:ext cx="1220799" cy="1275610"/>
          </a:xfrm>
          <a:prstGeom prst="rect">
            <a:avLst/>
          </a:prstGeom>
        </p:spPr>
      </p:pic>
      <p:sp>
        <p:nvSpPr>
          <p:cNvPr id="4" name="TextBox 3">
            <a:extLst>
              <a:ext uri="{FF2B5EF4-FFF2-40B4-BE49-F238E27FC236}">
                <a16:creationId xmlns:a16="http://schemas.microsoft.com/office/drawing/2014/main" id="{5024A9D4-682D-4169-B961-00BD27E1B44C}"/>
              </a:ext>
            </a:extLst>
          </p:cNvPr>
          <p:cNvSpPr txBox="1"/>
          <p:nvPr/>
        </p:nvSpPr>
        <p:spPr>
          <a:xfrm>
            <a:off x="1184564" y="1118726"/>
            <a:ext cx="2182008" cy="369332"/>
          </a:xfrm>
          <a:prstGeom prst="rect">
            <a:avLst/>
          </a:prstGeom>
          <a:noFill/>
        </p:spPr>
        <p:txBody>
          <a:bodyPr wrap="none" rtlCol="0">
            <a:spAutoFit/>
          </a:bodyPr>
          <a:lstStyle/>
          <a:p>
            <a:r>
              <a:rPr lang="en-US" dirty="0">
                <a:solidFill>
                  <a:schemeClr val="bg1"/>
                </a:solidFill>
              </a:rPr>
              <a:t>[(</a:t>
            </a:r>
            <a:r>
              <a:rPr lang="en-US" dirty="0" smtClean="0">
                <a:solidFill>
                  <a:schemeClr val="bg1"/>
                </a:solidFill>
              </a:rPr>
              <a:t>M+2n)+</a:t>
            </a:r>
            <a:r>
              <a:rPr lang="en-US" dirty="0">
                <a:solidFill>
                  <a:schemeClr val="bg1"/>
                </a:solidFill>
              </a:rPr>
              <a:t>H]</a:t>
            </a:r>
            <a:r>
              <a:rPr lang="en-US" baseline="30000" dirty="0">
                <a:solidFill>
                  <a:schemeClr val="bg1"/>
                </a:solidFill>
              </a:rPr>
              <a:t>+</a:t>
            </a:r>
            <a:r>
              <a:rPr lang="en-US" dirty="0">
                <a:solidFill>
                  <a:schemeClr val="bg1"/>
                </a:solidFill>
              </a:rPr>
              <a:t>Ala   =  </a:t>
            </a:r>
          </a:p>
        </p:txBody>
      </p:sp>
    </p:spTree>
    <p:extLst>
      <p:ext uri="{BB962C8B-B14F-4D97-AF65-F5344CB8AC3E}">
        <p14:creationId xmlns:p14="http://schemas.microsoft.com/office/powerpoint/2010/main" val="277298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7F5A-7E11-415A-BB15-225A229925C1}"/>
              </a:ext>
            </a:extLst>
          </p:cNvPr>
          <p:cNvSpPr>
            <a:spLocks noGrp="1"/>
          </p:cNvSpPr>
          <p:nvPr>
            <p:ph type="title"/>
          </p:nvPr>
        </p:nvSpPr>
        <p:spPr>
          <a:xfrm>
            <a:off x="0" y="0"/>
            <a:ext cx="9144000" cy="681037"/>
          </a:xfrm>
        </p:spPr>
        <p:txBody>
          <a:bodyPr>
            <a:normAutofit/>
          </a:bodyPr>
          <a:lstStyle/>
          <a:p>
            <a:pPr algn="ctr"/>
            <a:r>
              <a:rPr lang="en-US" sz="3600"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0DDD21CE-44F5-4D13-A646-FF515E6A3C42}"/>
              </a:ext>
            </a:extLst>
          </p:cNvPr>
          <p:cNvSpPr>
            <a:spLocks noGrp="1"/>
          </p:cNvSpPr>
          <p:nvPr>
            <p:ph idx="1"/>
          </p:nvPr>
        </p:nvSpPr>
        <p:spPr>
          <a:xfrm>
            <a:off x="986589" y="960120"/>
            <a:ext cx="7603958" cy="5040629"/>
          </a:xfrm>
        </p:spPr>
        <p:txBody>
          <a:bodyPr>
            <a:normAutofit/>
          </a:bodyPr>
          <a:lstStyle/>
          <a:p>
            <a:pPr marL="571500" indent="-571500">
              <a:lnSpc>
                <a:spcPct val="100000"/>
              </a:lnSpc>
              <a:spcBef>
                <a:spcPts val="0"/>
              </a:spcBef>
              <a:spcAft>
                <a:spcPts val="0"/>
              </a:spcAft>
              <a:buFont typeface="+mj-lt"/>
              <a:buAutoNum type="romanUcPeriod"/>
            </a:pPr>
            <a:r>
              <a:rPr lang="en-US" sz="2000" dirty="0">
                <a:latin typeface="Arial" panose="020B0604020202020204" pitchFamily="34" charset="0"/>
                <a:cs typeface="Arial" panose="020B0604020202020204" pitchFamily="34" charset="0"/>
              </a:rPr>
              <a:t>What are Stable-Label Isotope Tracers?</a:t>
            </a:r>
          </a:p>
          <a:p>
            <a:pPr marL="0"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marL="514350" indent="-514350">
              <a:lnSpc>
                <a:spcPct val="100000"/>
              </a:lnSpc>
              <a:spcBef>
                <a:spcPts val="0"/>
              </a:spcBef>
              <a:buFont typeface="+mj-lt"/>
              <a:buAutoNum type="romanUcPeriod" startAt="2"/>
            </a:pPr>
            <a:r>
              <a:rPr lang="en-US" sz="2000" dirty="0">
                <a:latin typeface="Arial" panose="020B0604020202020204" pitchFamily="34" charset="0"/>
                <a:cs typeface="Arial" panose="020B0604020202020204" pitchFamily="34" charset="0"/>
              </a:rPr>
              <a:t>Practical Considerations</a:t>
            </a:r>
          </a:p>
          <a:p>
            <a:pPr marL="0"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marL="571500" indent="-571500">
              <a:lnSpc>
                <a:spcPct val="100000"/>
              </a:lnSpc>
              <a:spcBef>
                <a:spcPts val="0"/>
              </a:spcBef>
              <a:buFont typeface="+mj-lt"/>
              <a:buAutoNum type="romanUcPeriod" startAt="3"/>
            </a:pPr>
            <a:r>
              <a:rPr lang="en-US" sz="2000" dirty="0">
                <a:latin typeface="Arial" panose="020B0604020202020204" pitchFamily="34" charset="0"/>
                <a:cs typeface="Arial" panose="020B0604020202020204" pitchFamily="34" charset="0"/>
              </a:rPr>
              <a:t>How are isotopically labeled compounds measured?</a:t>
            </a:r>
          </a:p>
          <a:p>
            <a:pPr marL="971550" lvl="1" indent="-514350">
              <a:lnSpc>
                <a:spcPct val="100000"/>
              </a:lnSpc>
              <a:spcBef>
                <a:spcPts val="0"/>
              </a:spcBef>
              <a:buFont typeface="+mj-lt"/>
              <a:buAutoNum type="romanLcPeriod"/>
            </a:pPr>
            <a:endParaRPr lang="en-US" sz="1600" dirty="0">
              <a:latin typeface="Arial" panose="020B0604020202020204" pitchFamily="34" charset="0"/>
              <a:cs typeface="Arial" panose="020B0604020202020204" pitchFamily="34" charset="0"/>
            </a:endParaRPr>
          </a:p>
          <a:p>
            <a:pPr marL="571500" indent="-571500">
              <a:lnSpc>
                <a:spcPct val="100000"/>
              </a:lnSpc>
              <a:buFont typeface="+mj-lt"/>
              <a:buAutoNum type="romanUcPeriod" startAt="3"/>
            </a:pPr>
            <a:r>
              <a:rPr lang="en-US" sz="2800" b="1" dirty="0">
                <a:latin typeface="Arial" panose="020B0604020202020204" pitchFamily="34" charset="0"/>
                <a:cs typeface="Arial" panose="020B0604020202020204" pitchFamily="34" charset="0"/>
              </a:rPr>
              <a:t>Selected Research application</a:t>
            </a:r>
          </a:p>
          <a:p>
            <a:pPr marL="1028700" lvl="1" indent="-571500">
              <a:lnSpc>
                <a:spcPct val="100000"/>
              </a:lnSpc>
              <a:buFont typeface="+mj-lt"/>
              <a:buAutoNum type="romanLcPeriod"/>
            </a:pPr>
            <a:r>
              <a:rPr lang="en-US" b="1" dirty="0">
                <a:latin typeface="Arial" panose="020B0604020202020204" pitchFamily="34" charset="0"/>
                <a:cs typeface="Arial" panose="020B0604020202020204" pitchFamily="34" charset="0"/>
              </a:rPr>
              <a:t>Collaboration</a:t>
            </a:r>
          </a:p>
          <a:p>
            <a:pPr marL="1028700" lvl="1" indent="-571500">
              <a:lnSpc>
                <a:spcPct val="100000"/>
              </a:lnSpc>
              <a:buFont typeface="+mj-lt"/>
              <a:buAutoNum type="romanLcPeriod"/>
            </a:pPr>
            <a:r>
              <a:rPr lang="en-US" b="1" dirty="0">
                <a:latin typeface="Arial" panose="020B0604020202020204" pitchFamily="34" charset="0"/>
                <a:cs typeface="Arial" panose="020B0604020202020204" pitchFamily="34" charset="0"/>
              </a:rPr>
              <a:t>Background experiments</a:t>
            </a:r>
          </a:p>
          <a:p>
            <a:pPr marL="1028700" lvl="1" indent="-571500">
              <a:lnSpc>
                <a:spcPct val="100000"/>
              </a:lnSpc>
              <a:buFont typeface="+mj-lt"/>
              <a:buAutoNum type="romanLcPeriod"/>
            </a:pPr>
            <a:r>
              <a:rPr lang="en-US" b="1" dirty="0">
                <a:latin typeface="Arial" panose="020B0604020202020204" pitchFamily="34" charset="0"/>
                <a:cs typeface="Arial" panose="020B0604020202020204" pitchFamily="34" charset="0"/>
              </a:rPr>
              <a:t>Experimental Design</a:t>
            </a:r>
          </a:p>
          <a:p>
            <a:pPr marL="1028700" lvl="1" indent="-571500">
              <a:lnSpc>
                <a:spcPct val="100000"/>
              </a:lnSpc>
              <a:buFont typeface="+mj-lt"/>
              <a:buAutoNum type="romanLcPeriod"/>
            </a:pPr>
            <a:r>
              <a:rPr lang="en-US" b="1" dirty="0">
                <a:latin typeface="Arial" panose="020B0604020202020204" pitchFamily="34" charset="0"/>
                <a:cs typeface="Arial" panose="020B0604020202020204" pitchFamily="34" charset="0"/>
              </a:rPr>
              <a:t>LR-MS/MS Positional Isotopomer Measurements</a:t>
            </a:r>
          </a:p>
          <a:p>
            <a:pPr marL="1028700" lvl="1" indent="-571500">
              <a:lnSpc>
                <a:spcPct val="100000"/>
              </a:lnSpc>
              <a:buFont typeface="+mj-lt"/>
              <a:buAutoNum type="romanLcPeriod"/>
            </a:pPr>
            <a:r>
              <a:rPr lang="en-US" b="1" dirty="0">
                <a:latin typeface="Arial" panose="020B0604020202020204" pitchFamily="34" charset="0"/>
                <a:cs typeface="Arial" panose="020B0604020202020204" pitchFamily="34" charset="0"/>
              </a:rPr>
              <a:t>LC-HRAM-MS Isotopolog Measurements</a:t>
            </a:r>
          </a:p>
          <a:p>
            <a:pPr marL="0" indent="0">
              <a:lnSpc>
                <a:spcPct val="100000"/>
              </a:lnSpc>
              <a:buNone/>
            </a:pPr>
            <a:endParaRPr lang="en-US" sz="2000" dirty="0">
              <a:latin typeface="Arial" panose="020B0604020202020204" pitchFamily="34" charset="0"/>
              <a:cs typeface="Arial" panose="020B0604020202020204" pitchFamily="34" charset="0"/>
            </a:endParaRPr>
          </a:p>
          <a:p>
            <a:pPr marL="571500" indent="-571500">
              <a:lnSpc>
                <a:spcPct val="150000"/>
              </a:lnSpc>
              <a:buFont typeface="+mj-lt"/>
              <a:buAutoNum type="romanUcPeriod"/>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654188"/>
      </p:ext>
    </p:extLst>
  </p:cSld>
  <p:clrMapOvr>
    <a:masterClrMapping/>
  </p:clrMapOvr>
  <mc:AlternateContent xmlns:mc="http://schemas.openxmlformats.org/markup-compatibility/2006" xmlns:p14="http://schemas.microsoft.com/office/powerpoint/2010/main">
    <mc:Choice Requires="p14">
      <p:transition spd="slow" p14:dur="2000" advTm="37486"/>
    </mc:Choice>
    <mc:Fallback xmlns="">
      <p:transition spd="slow" advTm="3748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0F23-909A-4573-9767-2C989DE0E13C}"/>
              </a:ext>
            </a:extLst>
          </p:cNvPr>
          <p:cNvSpPr>
            <a:spLocks noGrp="1"/>
          </p:cNvSpPr>
          <p:nvPr>
            <p:ph type="title"/>
          </p:nvPr>
        </p:nvSpPr>
        <p:spPr>
          <a:xfrm>
            <a:off x="1026160" y="1"/>
            <a:ext cx="7310199" cy="499730"/>
          </a:xfrm>
        </p:spPr>
        <p:txBody>
          <a:bodyPr anchor="ctr">
            <a:noAutofit/>
          </a:bodyPr>
          <a:lstStyle/>
          <a:p>
            <a:pPr algn="ctr"/>
            <a:r>
              <a:rPr lang="en-US" sz="2400" dirty="0">
                <a:latin typeface="+mn-lt"/>
              </a:rPr>
              <a:t>Iv. Collaboration with Patricia </a:t>
            </a:r>
            <a:r>
              <a:rPr lang="en-US" sz="2400" dirty="0" err="1">
                <a:latin typeface="+mn-lt"/>
              </a:rPr>
              <a:t>Scaraffia</a:t>
            </a:r>
            <a:endParaRPr lang="en-US" sz="2400" dirty="0">
              <a:latin typeface="+mn-lt"/>
            </a:endParaRPr>
          </a:p>
        </p:txBody>
      </p:sp>
      <p:pic>
        <p:nvPicPr>
          <p:cNvPr id="4" name="Content Placeholder 3">
            <a:extLst>
              <a:ext uri="{FF2B5EF4-FFF2-40B4-BE49-F238E27FC236}">
                <a16:creationId xmlns:a16="http://schemas.microsoft.com/office/drawing/2014/main" id="{F16A0C0C-A09A-4EEB-8994-63EF0EFA6B13}"/>
              </a:ext>
            </a:extLst>
          </p:cNvPr>
          <p:cNvPicPr>
            <a:picLocks noGrp="1" noChangeAspect="1"/>
          </p:cNvPicPr>
          <p:nvPr>
            <p:ph sz="half" idx="1"/>
          </p:nvPr>
        </p:nvPicPr>
        <p:blipFill rotWithShape="1">
          <a:blip r:embed="rId3"/>
          <a:srcRect t="9287"/>
          <a:stretch/>
        </p:blipFill>
        <p:spPr>
          <a:xfrm>
            <a:off x="234491" y="577742"/>
            <a:ext cx="4903704" cy="4407929"/>
          </a:xfrm>
          <a:prstGeom prst="rect">
            <a:avLst/>
          </a:prstGeom>
          <a:effectLst>
            <a:outerShdw blurRad="63500" sx="104000" sy="104000" algn="ctr" rotWithShape="0">
              <a:prstClr val="black">
                <a:alpha val="65000"/>
              </a:prstClr>
            </a:outerShdw>
          </a:effectLst>
        </p:spPr>
      </p:pic>
      <p:pic>
        <p:nvPicPr>
          <p:cNvPr id="5" name="Picture 4">
            <a:extLst>
              <a:ext uri="{FF2B5EF4-FFF2-40B4-BE49-F238E27FC236}">
                <a16:creationId xmlns:a16="http://schemas.microsoft.com/office/drawing/2014/main" id="{12BBA06A-835E-4F8D-B958-257EBCD6288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99232" y="705633"/>
            <a:ext cx="1511821" cy="591252"/>
          </a:xfrm>
          <a:prstGeom prst="rect">
            <a:avLst/>
          </a:prstGeom>
          <a:solidFill>
            <a:schemeClr val="tx1"/>
          </a:solidFill>
          <a:effectLst/>
        </p:spPr>
      </p:pic>
      <p:pic>
        <p:nvPicPr>
          <p:cNvPr id="7" name="Content Placeholder 6"/>
          <p:cNvPicPr>
            <a:picLocks noGrp="1" noChangeAspect="1"/>
          </p:cNvPicPr>
          <p:nvPr>
            <p:ph sz="half" idx="2"/>
          </p:nvPr>
        </p:nvPicPr>
        <p:blipFill>
          <a:blip r:embed="rId5"/>
          <a:stretch>
            <a:fillRect/>
          </a:stretch>
        </p:blipFill>
        <p:spPr>
          <a:xfrm>
            <a:off x="3893365" y="878928"/>
            <a:ext cx="5080113" cy="2930391"/>
          </a:xfrm>
          <a:prstGeom prst="rect">
            <a:avLst/>
          </a:prstGeom>
          <a:ln w="12700">
            <a:solidFill>
              <a:schemeClr val="bg1"/>
            </a:solidFill>
          </a:ln>
          <a:effectLst>
            <a:outerShdw blurRad="63500" sx="104000" sy="104000" algn="ctr" rotWithShape="0">
              <a:prstClr val="black">
                <a:alpha val="65000"/>
              </a:prstClr>
            </a:outerShdw>
          </a:effectLst>
        </p:spPr>
      </p:pic>
      <p:pic>
        <p:nvPicPr>
          <p:cNvPr id="8" name="Picture 7"/>
          <p:cNvPicPr>
            <a:picLocks noChangeAspect="1"/>
          </p:cNvPicPr>
          <p:nvPr/>
        </p:nvPicPr>
        <p:blipFill>
          <a:blip r:embed="rId6"/>
          <a:stretch>
            <a:fillRect/>
          </a:stretch>
        </p:blipFill>
        <p:spPr>
          <a:xfrm>
            <a:off x="5139019" y="3252564"/>
            <a:ext cx="3550330" cy="3307724"/>
          </a:xfrm>
          <a:prstGeom prst="rect">
            <a:avLst/>
          </a:prstGeom>
          <a:effectLst>
            <a:outerShdw blurRad="63500" sx="104000" sy="104000" algn="ctr" rotWithShape="0">
              <a:prstClr val="black">
                <a:alpha val="65000"/>
              </a:prstClr>
            </a:outerShdw>
          </a:effectLst>
        </p:spPr>
      </p:pic>
    </p:spTree>
    <p:extLst>
      <p:ext uri="{BB962C8B-B14F-4D97-AF65-F5344CB8AC3E}">
        <p14:creationId xmlns:p14="http://schemas.microsoft.com/office/powerpoint/2010/main" val="4070827243"/>
      </p:ext>
    </p:extLst>
  </p:cSld>
  <p:clrMapOvr>
    <a:masterClrMapping/>
  </p:clrMapOvr>
  <mc:AlternateContent xmlns:mc="http://schemas.openxmlformats.org/markup-compatibility/2006" xmlns:p14="http://schemas.microsoft.com/office/powerpoint/2010/main">
    <mc:Choice Requires="p14">
      <p:transition spd="slow" p14:dur="2000" advTm="22221"/>
    </mc:Choice>
    <mc:Fallback xmlns="">
      <p:transition spd="slow" advTm="2222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43280" y="-242"/>
            <a:ext cx="7376160" cy="757130"/>
          </a:xfrm>
          <a:prstGeom prst="rect">
            <a:avLst/>
          </a:prstGeom>
          <a:noFill/>
        </p:spPr>
        <p:txBody>
          <a:bodyPr wrap="square" rtlCol="0">
            <a:spAutoFit/>
          </a:bodyPr>
          <a:lstStyle/>
          <a:p>
            <a:pPr algn="ctr" defTabSz="914400">
              <a:lnSpc>
                <a:spcPct val="90000"/>
              </a:lnSpc>
              <a:spcBef>
                <a:spcPct val="0"/>
              </a:spcBef>
            </a:pPr>
            <a:r>
              <a:rPr lang="en-US" sz="2400" dirty="0">
                <a:solidFill>
                  <a:schemeClr val="tx1">
                    <a:lumMod val="75000"/>
                    <a:lumOff val="25000"/>
                  </a:schemeClr>
                </a:solidFill>
                <a:ea typeface="+mj-ea"/>
                <a:cs typeface="+mj-cs"/>
              </a:rPr>
              <a:t>IV. Proteogenic Amino Acid Utilization in Blood-fed </a:t>
            </a:r>
            <a:r>
              <a:rPr lang="en-US" sz="2400" i="1" dirty="0">
                <a:solidFill>
                  <a:schemeClr val="tx1">
                    <a:lumMod val="75000"/>
                    <a:lumOff val="25000"/>
                  </a:schemeClr>
                </a:solidFill>
                <a:ea typeface="+mj-ea"/>
                <a:cs typeface="+mj-cs"/>
              </a:rPr>
              <a:t>A. aegypti </a:t>
            </a:r>
            <a:r>
              <a:rPr lang="en-US" sz="2400" dirty="0">
                <a:solidFill>
                  <a:schemeClr val="tx1">
                    <a:lumMod val="75000"/>
                    <a:lumOff val="25000"/>
                  </a:schemeClr>
                </a:solidFill>
                <a:ea typeface="+mj-ea"/>
                <a:cs typeface="+mj-cs"/>
              </a:rPr>
              <a:t>Mosquitoes</a:t>
            </a:r>
          </a:p>
        </p:txBody>
      </p:sp>
      <p:sp>
        <p:nvSpPr>
          <p:cNvPr id="24" name="Rectangle 3"/>
          <p:cNvSpPr>
            <a:spLocks noChangeArrowheads="1"/>
          </p:cNvSpPr>
          <p:nvPr/>
        </p:nvSpPr>
        <p:spPr bwMode="auto">
          <a:xfrm>
            <a:off x="1365353" y="6010173"/>
            <a:ext cx="671692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0" algn="just"/>
            <a:r>
              <a:rPr lang="en-US" sz="1200" b="1" i="1" dirty="0" err="1">
                <a:latin typeface="+mj-lt"/>
              </a:rPr>
              <a:t>Petchampai</a:t>
            </a:r>
            <a:r>
              <a:rPr lang="en-US" sz="1200" b="1" i="1" dirty="0">
                <a:latin typeface="+mj-lt"/>
              </a:rPr>
              <a:t> and Scaraffia, 2016</a:t>
            </a:r>
            <a:r>
              <a:rPr lang="en-US" sz="1200" b="1" dirty="0">
                <a:latin typeface="+mj-lt"/>
              </a:rPr>
              <a:t>. </a:t>
            </a:r>
            <a:r>
              <a:rPr lang="en-US" sz="1200" i="1" dirty="0">
                <a:latin typeface="+mj-lt"/>
              </a:rPr>
              <a:t>New insights into the nitrogen metabolism in blood-fed mosquitoes. </a:t>
            </a:r>
            <a:r>
              <a:rPr lang="en-US" sz="1200" dirty="0">
                <a:latin typeface="+mj-lt"/>
              </a:rPr>
              <a:t>In: </a:t>
            </a:r>
            <a:r>
              <a:rPr lang="en-US" sz="1200" dirty="0" err="1">
                <a:latin typeface="+mj-lt"/>
              </a:rPr>
              <a:t>Raikhel</a:t>
            </a:r>
            <a:r>
              <a:rPr lang="en-US" sz="1200" dirty="0">
                <a:latin typeface="+mj-lt"/>
              </a:rPr>
              <a:t> AS ZN (Ed). </a:t>
            </a:r>
            <a:r>
              <a:rPr lang="en-US" sz="1200" i="1" dirty="0">
                <a:latin typeface="+mj-lt"/>
              </a:rPr>
              <a:t>Advances in Insect Physiology</a:t>
            </a:r>
            <a:r>
              <a:rPr lang="en-US" sz="1200" dirty="0">
                <a:latin typeface="+mj-lt"/>
              </a:rPr>
              <a:t> - </a:t>
            </a:r>
            <a:r>
              <a:rPr lang="en-US" sz="1200" i="1" dirty="0">
                <a:latin typeface="+mj-lt"/>
              </a:rPr>
              <a:t>Progress in Mosquito Research.</a:t>
            </a:r>
            <a:r>
              <a:rPr lang="en-US" sz="1200" dirty="0">
                <a:latin typeface="+mj-lt"/>
              </a:rPr>
              <a:t> Elsevier Academic Press Inc., USA, (</a:t>
            </a:r>
            <a:r>
              <a:rPr lang="en-US" sz="1200" b="1" dirty="0">
                <a:latin typeface="+mj-lt"/>
              </a:rPr>
              <a:t>2016)</a:t>
            </a:r>
          </a:p>
        </p:txBody>
      </p:sp>
      <p:pic>
        <p:nvPicPr>
          <p:cNvPr id="2" name="Picture 1" descr="Petchampai and Scaraffia. Corrected Fig1.jpg"/>
          <p:cNvPicPr>
            <a:picLocks noChangeAspect="1"/>
          </p:cNvPicPr>
          <p:nvPr/>
        </p:nvPicPr>
        <p:blipFill rotWithShape="1">
          <a:blip r:embed="rId4" cstate="hqprint">
            <a:extLst>
              <a:ext uri="{28A0092B-C50C-407E-A947-70E740481C1C}">
                <a14:useLocalDpi xmlns:a14="http://schemas.microsoft.com/office/drawing/2010/main" val="0"/>
              </a:ext>
            </a:extLst>
          </a:blip>
          <a:srcRect l="3065" t="14814" r="3116" b="13288"/>
          <a:stretch/>
        </p:blipFill>
        <p:spPr>
          <a:xfrm>
            <a:off x="1348509" y="1173014"/>
            <a:ext cx="6446982" cy="4173700"/>
          </a:xfrm>
          <a:prstGeom prst="rect">
            <a:avLst/>
          </a:prstGeom>
        </p:spPr>
      </p:pic>
      <p:sp>
        <p:nvSpPr>
          <p:cNvPr id="11" name="Oval 10"/>
          <p:cNvSpPr/>
          <p:nvPr/>
        </p:nvSpPr>
        <p:spPr>
          <a:xfrm>
            <a:off x="4571999" y="3502888"/>
            <a:ext cx="979055" cy="82374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endParaRPr lang="en-US" dirty="0">
              <a:solidFill>
                <a:srgbClr val="FF0000"/>
              </a:solidFill>
            </a:endParaRPr>
          </a:p>
        </p:txBody>
      </p:sp>
      <p:sp>
        <p:nvSpPr>
          <p:cNvPr id="3" name="TextBox 2"/>
          <p:cNvSpPr txBox="1"/>
          <p:nvPr/>
        </p:nvSpPr>
        <p:spPr>
          <a:xfrm>
            <a:off x="4723814" y="3683926"/>
            <a:ext cx="744114" cy="461665"/>
          </a:xfrm>
          <a:prstGeom prst="rect">
            <a:avLst/>
          </a:prstGeom>
          <a:noFill/>
        </p:spPr>
        <p:txBody>
          <a:bodyPr wrap="none" rtlCol="0">
            <a:spAutoFit/>
          </a:bodyPr>
          <a:lstStyle/>
          <a:p>
            <a:r>
              <a:rPr lang="en-US" sz="2400" b="1" dirty="0">
                <a:solidFill>
                  <a:schemeClr val="bg2"/>
                </a:solidFill>
              </a:rPr>
              <a:t>NH</a:t>
            </a:r>
            <a:r>
              <a:rPr lang="en-US" sz="2400" b="1" baseline="-25000" dirty="0">
                <a:solidFill>
                  <a:schemeClr val="bg2"/>
                </a:solidFill>
              </a:rPr>
              <a:t>3</a:t>
            </a:r>
            <a:endParaRPr lang="en-US" b="1" baseline="-25000" dirty="0">
              <a:solidFill>
                <a:schemeClr val="bg2"/>
              </a:solidFill>
            </a:endParaRPr>
          </a:p>
        </p:txBody>
      </p:sp>
    </p:spTree>
    <p:custDataLst>
      <p:tags r:id="rId1"/>
    </p:custDataLst>
    <p:extLst>
      <p:ext uri="{BB962C8B-B14F-4D97-AF65-F5344CB8AC3E}">
        <p14:creationId xmlns:p14="http://schemas.microsoft.com/office/powerpoint/2010/main" val="4013953471"/>
      </p:ext>
    </p:extLst>
  </p:cSld>
  <p:clrMapOvr>
    <a:masterClrMapping/>
  </p:clrMapOvr>
  <mc:AlternateContent xmlns:mc="http://schemas.openxmlformats.org/markup-compatibility/2006" xmlns:p14="http://schemas.microsoft.com/office/powerpoint/2010/main">
    <mc:Choice Requires="p14">
      <p:transition spd="slow" p14:dur="2000" advTm="64946"/>
    </mc:Choice>
    <mc:Fallback xmlns="">
      <p:transition spd="slow" advTm="64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7F5A-7E11-415A-BB15-225A229925C1}"/>
              </a:ext>
            </a:extLst>
          </p:cNvPr>
          <p:cNvSpPr>
            <a:spLocks noGrp="1"/>
          </p:cNvSpPr>
          <p:nvPr>
            <p:ph type="title"/>
          </p:nvPr>
        </p:nvSpPr>
        <p:spPr>
          <a:xfrm>
            <a:off x="0" y="0"/>
            <a:ext cx="9144000" cy="681037"/>
          </a:xfrm>
        </p:spPr>
        <p:txBody>
          <a:bodyPr>
            <a:normAutofit/>
          </a:bodyPr>
          <a:lstStyle/>
          <a:p>
            <a:pPr algn="ctr"/>
            <a:r>
              <a:rPr lang="en-US" sz="3600"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0DDD21CE-44F5-4D13-A646-FF515E6A3C42}"/>
              </a:ext>
            </a:extLst>
          </p:cNvPr>
          <p:cNvSpPr>
            <a:spLocks noGrp="1"/>
          </p:cNvSpPr>
          <p:nvPr>
            <p:ph idx="1"/>
          </p:nvPr>
        </p:nvSpPr>
        <p:spPr>
          <a:xfrm>
            <a:off x="986589" y="960120"/>
            <a:ext cx="7603958" cy="5040629"/>
          </a:xfrm>
        </p:spPr>
        <p:txBody>
          <a:bodyPr>
            <a:normAutofit/>
          </a:bodyPr>
          <a:lstStyle/>
          <a:p>
            <a:pPr marL="571500" indent="-571500">
              <a:lnSpc>
                <a:spcPct val="100000"/>
              </a:lnSpc>
              <a:spcBef>
                <a:spcPts val="0"/>
              </a:spcBef>
              <a:spcAft>
                <a:spcPts val="0"/>
              </a:spcAft>
              <a:buFont typeface="+mj-lt"/>
              <a:buAutoNum type="romanUcPeriod"/>
            </a:pPr>
            <a:r>
              <a:rPr lang="en-US" sz="2800" b="1" dirty="0">
                <a:latin typeface="Arial" panose="020B0604020202020204" pitchFamily="34" charset="0"/>
                <a:cs typeface="Arial" panose="020B0604020202020204" pitchFamily="34" charset="0"/>
              </a:rPr>
              <a:t>What are Stable-Label Isotope Tracers?</a:t>
            </a:r>
          </a:p>
          <a:p>
            <a:pPr marL="1028700" lvl="1" indent="-571500">
              <a:lnSpc>
                <a:spcPct val="100000"/>
              </a:lnSpc>
              <a:spcBef>
                <a:spcPts val="0"/>
              </a:spcBef>
              <a:buFont typeface="+mj-lt"/>
              <a:buAutoNum type="romanLcPeriod"/>
            </a:pPr>
            <a:r>
              <a:rPr lang="en-US" sz="1600" b="1" dirty="0">
                <a:latin typeface="Arial" panose="020B0604020202020204" pitchFamily="34" charset="0"/>
                <a:cs typeface="Arial" panose="020B0604020202020204" pitchFamily="34" charset="0"/>
              </a:rPr>
              <a:t>Relevant atoms and their isotopes</a:t>
            </a:r>
          </a:p>
          <a:p>
            <a:pPr marL="1028700" lvl="1" indent="-571500">
              <a:lnSpc>
                <a:spcPct val="100000"/>
              </a:lnSpc>
              <a:spcBef>
                <a:spcPts val="0"/>
              </a:spcBef>
              <a:buFont typeface="+mj-lt"/>
              <a:buAutoNum type="romanLcPeriod"/>
            </a:pPr>
            <a:r>
              <a:rPr lang="en-US" sz="1600" b="1" dirty="0">
                <a:latin typeface="Arial" panose="020B0604020202020204" pitchFamily="34" charset="0"/>
                <a:cs typeface="Arial" panose="020B0604020202020204" pitchFamily="34" charset="0"/>
              </a:rPr>
              <a:t>Chemical versus Mass Spec perspectives</a:t>
            </a:r>
          </a:p>
          <a:p>
            <a:pPr marL="1028700" lvl="1" indent="-571500">
              <a:lnSpc>
                <a:spcPct val="100000"/>
              </a:lnSpc>
              <a:spcBef>
                <a:spcPts val="0"/>
              </a:spcBef>
              <a:buFont typeface="+mj-lt"/>
              <a:buAutoNum type="romanLcPeriod"/>
            </a:pPr>
            <a:r>
              <a:rPr lang="en-US" sz="1600" b="1" dirty="0">
                <a:latin typeface="Arial" panose="020B0604020202020204" pitchFamily="34" charset="0"/>
                <a:cs typeface="Arial" panose="020B0604020202020204" pitchFamily="34" charset="0"/>
              </a:rPr>
              <a:t>Isotopically-labeled substrates</a:t>
            </a:r>
          </a:p>
          <a:p>
            <a:pPr marL="1028700" lvl="1" indent="-571500">
              <a:lnSpc>
                <a:spcPct val="100000"/>
              </a:lnSpc>
              <a:spcBef>
                <a:spcPts val="0"/>
              </a:spcBef>
              <a:buFont typeface="+mj-lt"/>
              <a:buAutoNum type="romanLcPeriod"/>
            </a:pPr>
            <a:r>
              <a:rPr lang="en-US" sz="1600" b="1" dirty="0">
                <a:latin typeface="Arial" panose="020B0604020202020204" pitchFamily="34" charset="0"/>
                <a:cs typeface="Arial" panose="020B0604020202020204" pitchFamily="34" charset="0"/>
              </a:rPr>
              <a:t>Isotopically-labeled background</a:t>
            </a:r>
          </a:p>
          <a:p>
            <a:pPr marL="571500" indent="-571500">
              <a:lnSpc>
                <a:spcPct val="100000"/>
              </a:lnSpc>
              <a:spcBef>
                <a:spcPts val="0"/>
              </a:spcBef>
              <a:spcAft>
                <a:spcPts val="0"/>
              </a:spcAft>
              <a:buFont typeface="+mj-lt"/>
              <a:buAutoNum type="romanUcPeriod"/>
            </a:pPr>
            <a:endParaRPr lang="en-US" sz="28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marL="514350" indent="-514350">
              <a:lnSpc>
                <a:spcPct val="100000"/>
              </a:lnSpc>
              <a:spcBef>
                <a:spcPts val="0"/>
              </a:spcBef>
              <a:buFont typeface="+mj-lt"/>
              <a:buAutoNum type="romanUcPeriod" startAt="2"/>
            </a:pPr>
            <a:r>
              <a:rPr lang="en-US" sz="2000" dirty="0">
                <a:latin typeface="Arial" panose="020B0604020202020204" pitchFamily="34" charset="0"/>
                <a:cs typeface="Arial" panose="020B0604020202020204" pitchFamily="34" charset="0"/>
              </a:rPr>
              <a:t>Practical Considerations</a:t>
            </a:r>
          </a:p>
          <a:p>
            <a:pPr marL="514350" indent="-514350">
              <a:lnSpc>
                <a:spcPct val="100000"/>
              </a:lnSpc>
              <a:spcBef>
                <a:spcPts val="0"/>
              </a:spcBef>
              <a:buFont typeface="+mj-lt"/>
              <a:buAutoNum type="romanUcPeriod" startAt="2"/>
            </a:pPr>
            <a:endParaRPr lang="en-US" sz="2000" dirty="0">
              <a:latin typeface="Arial" panose="020B0604020202020204" pitchFamily="34" charset="0"/>
              <a:cs typeface="Arial" panose="020B0604020202020204" pitchFamily="34" charset="0"/>
            </a:endParaRPr>
          </a:p>
          <a:p>
            <a:pPr marL="514350" indent="-514350">
              <a:lnSpc>
                <a:spcPct val="100000"/>
              </a:lnSpc>
              <a:spcBef>
                <a:spcPts val="0"/>
              </a:spcBef>
              <a:buFont typeface="+mj-lt"/>
              <a:buAutoNum type="romanUcPeriod" startAt="2"/>
            </a:pPr>
            <a:r>
              <a:rPr lang="en-US" sz="2000" dirty="0">
                <a:latin typeface="Arial" panose="020B0604020202020204" pitchFamily="34" charset="0"/>
                <a:cs typeface="Arial" panose="020B0604020202020204" pitchFamily="34" charset="0"/>
              </a:rPr>
              <a:t>How are isotopically labeled compounds measured?</a:t>
            </a:r>
          </a:p>
          <a:p>
            <a:pPr marL="514350" indent="-514350">
              <a:lnSpc>
                <a:spcPct val="100000"/>
              </a:lnSpc>
              <a:spcBef>
                <a:spcPts val="0"/>
              </a:spcBef>
              <a:buFont typeface="+mj-lt"/>
              <a:buAutoNum type="romanUcPeriod" startAt="2"/>
            </a:pPr>
            <a:endParaRPr lang="en-US" sz="2000" dirty="0">
              <a:latin typeface="Arial" panose="020B0604020202020204" pitchFamily="34" charset="0"/>
              <a:cs typeface="Arial" panose="020B0604020202020204" pitchFamily="34" charset="0"/>
            </a:endParaRPr>
          </a:p>
          <a:p>
            <a:pPr marL="571500" indent="-571500">
              <a:lnSpc>
                <a:spcPct val="100000"/>
              </a:lnSpc>
              <a:buFont typeface="+mj-lt"/>
              <a:buAutoNum type="romanUcPeriod" startAt="2"/>
            </a:pPr>
            <a:r>
              <a:rPr lang="en-US" sz="2000" dirty="0">
                <a:latin typeface="Arial" panose="020B0604020202020204" pitchFamily="34" charset="0"/>
                <a:cs typeface="Arial" panose="020B0604020202020204" pitchFamily="34" charset="0"/>
              </a:rPr>
              <a:t>Selected Research application</a:t>
            </a:r>
          </a:p>
          <a:p>
            <a:pPr marL="0" indent="0">
              <a:lnSpc>
                <a:spcPct val="100000"/>
              </a:lnSpc>
              <a:buNone/>
            </a:pPr>
            <a:endParaRPr lang="en-US" sz="2000" dirty="0">
              <a:latin typeface="Arial" panose="020B0604020202020204" pitchFamily="34" charset="0"/>
              <a:cs typeface="Arial" panose="020B0604020202020204" pitchFamily="34" charset="0"/>
            </a:endParaRPr>
          </a:p>
          <a:p>
            <a:pPr marL="571500" indent="-571500">
              <a:lnSpc>
                <a:spcPct val="150000"/>
              </a:lnSpc>
              <a:buFont typeface="+mj-lt"/>
              <a:buAutoNum type="romanUcPeriod"/>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5943669"/>
      </p:ext>
    </p:extLst>
  </p:cSld>
  <p:clrMapOvr>
    <a:masterClrMapping/>
  </p:clrMapOvr>
  <mc:AlternateContent xmlns:mc="http://schemas.openxmlformats.org/markup-compatibility/2006" xmlns:p14="http://schemas.microsoft.com/office/powerpoint/2010/main">
    <mc:Choice Requires="p14">
      <p:transition spd="slow" p14:dur="2000" advTm="37486"/>
    </mc:Choice>
    <mc:Fallback xmlns="">
      <p:transition spd="slow" advTm="3748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5"/>
          <p:cNvSpPr txBox="1">
            <a:spLocks noChangeArrowheads="1"/>
          </p:cNvSpPr>
          <p:nvPr/>
        </p:nvSpPr>
        <p:spPr bwMode="auto">
          <a:xfrm>
            <a:off x="73891" y="6359476"/>
            <a:ext cx="90701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solidFill>
                  <a:schemeClr val="accent6">
                    <a:lumMod val="20000"/>
                    <a:lumOff val="80000"/>
                  </a:schemeClr>
                </a:solidFill>
                <a:latin typeface="+mj-lt"/>
              </a:rPr>
              <a:t>Scaraffia</a:t>
            </a:r>
            <a:r>
              <a:rPr lang="en-US" sz="1200" dirty="0">
                <a:solidFill>
                  <a:schemeClr val="accent6">
                    <a:lumMod val="20000"/>
                    <a:lumOff val="80000"/>
                  </a:schemeClr>
                </a:solidFill>
                <a:latin typeface="+mj-lt"/>
              </a:rPr>
              <a:t> et al. Insect </a:t>
            </a:r>
            <a:r>
              <a:rPr lang="en-US" sz="1200" dirty="0" err="1">
                <a:solidFill>
                  <a:schemeClr val="accent6">
                    <a:lumMod val="20000"/>
                    <a:lumOff val="80000"/>
                  </a:schemeClr>
                </a:solidFill>
                <a:latin typeface="+mj-lt"/>
              </a:rPr>
              <a:t>Biochem</a:t>
            </a:r>
            <a:r>
              <a:rPr lang="en-US" sz="1200" dirty="0">
                <a:solidFill>
                  <a:schemeClr val="accent6">
                    <a:lumMod val="20000"/>
                    <a:lumOff val="80000"/>
                  </a:schemeClr>
                </a:solidFill>
                <a:latin typeface="+mj-lt"/>
              </a:rPr>
              <a:t> </a:t>
            </a:r>
            <a:r>
              <a:rPr lang="en-US" sz="1200" dirty="0" err="1">
                <a:solidFill>
                  <a:schemeClr val="accent6">
                    <a:lumMod val="20000"/>
                    <a:lumOff val="80000"/>
                  </a:schemeClr>
                </a:solidFill>
                <a:latin typeface="+mj-lt"/>
              </a:rPr>
              <a:t>Mol</a:t>
            </a:r>
            <a:r>
              <a:rPr lang="en-US" sz="1200" dirty="0">
                <a:solidFill>
                  <a:schemeClr val="accent6">
                    <a:lumMod val="20000"/>
                    <a:lumOff val="80000"/>
                  </a:schemeClr>
                </a:solidFill>
                <a:latin typeface="+mj-lt"/>
              </a:rPr>
              <a:t> Biol. 36:614-622, 2006 ; </a:t>
            </a:r>
            <a:r>
              <a:rPr lang="en-US" sz="1200" dirty="0" err="1">
                <a:solidFill>
                  <a:schemeClr val="accent6">
                    <a:lumMod val="20000"/>
                    <a:lumOff val="80000"/>
                  </a:schemeClr>
                </a:solidFill>
                <a:latin typeface="+mj-lt"/>
              </a:rPr>
              <a:t>Scaraffia</a:t>
            </a:r>
            <a:r>
              <a:rPr lang="en-US" sz="1200" dirty="0">
                <a:solidFill>
                  <a:schemeClr val="accent6">
                    <a:lumMod val="20000"/>
                    <a:lumOff val="80000"/>
                  </a:schemeClr>
                </a:solidFill>
                <a:latin typeface="+mj-lt"/>
              </a:rPr>
              <a:t> et al. PNAS. 105:518-523, 2008; </a:t>
            </a:r>
            <a:r>
              <a:rPr lang="en-US" sz="1200" dirty="0" err="1">
                <a:solidFill>
                  <a:schemeClr val="accent6">
                    <a:lumMod val="20000"/>
                    <a:lumOff val="80000"/>
                  </a:schemeClr>
                </a:solidFill>
                <a:latin typeface="+mj-lt"/>
              </a:rPr>
              <a:t>Scaraffia</a:t>
            </a:r>
            <a:r>
              <a:rPr lang="en-US" sz="1200" dirty="0">
                <a:solidFill>
                  <a:schemeClr val="accent6">
                    <a:lumMod val="20000"/>
                    <a:lumOff val="80000"/>
                  </a:schemeClr>
                </a:solidFill>
                <a:latin typeface="+mj-lt"/>
              </a:rPr>
              <a:t> et al. J. Insect Physiol. 56:1040-1049, 2010</a:t>
            </a:r>
          </a:p>
        </p:txBody>
      </p:sp>
      <p:sp>
        <p:nvSpPr>
          <p:cNvPr id="28675" name="Text Box 2"/>
          <p:cNvSpPr txBox="1">
            <a:spLocks noChangeArrowheads="1"/>
          </p:cNvSpPr>
          <p:nvPr/>
        </p:nvSpPr>
        <p:spPr bwMode="auto">
          <a:xfrm>
            <a:off x="305853" y="7072"/>
            <a:ext cx="8457493"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lnSpc>
                <a:spcPct val="90000"/>
              </a:lnSpc>
              <a:spcBef>
                <a:spcPct val="0"/>
              </a:spcBef>
            </a:pPr>
            <a:r>
              <a:rPr lang="en-US" sz="2800" dirty="0">
                <a:solidFill>
                  <a:schemeClr val="tx1">
                    <a:lumMod val="75000"/>
                    <a:lumOff val="25000"/>
                  </a:schemeClr>
                </a:solidFill>
                <a:latin typeface="+mn-lt"/>
                <a:ea typeface="+mj-ea"/>
                <a:cs typeface="+mj-cs"/>
              </a:rPr>
              <a:t>IV. Ammonia metabolism in </a:t>
            </a:r>
            <a:r>
              <a:rPr lang="en-US" sz="2800" i="1" dirty="0">
                <a:solidFill>
                  <a:schemeClr val="tx1">
                    <a:lumMod val="75000"/>
                    <a:lumOff val="25000"/>
                  </a:schemeClr>
                </a:solidFill>
                <a:latin typeface="+mn-lt"/>
                <a:ea typeface="+mj-ea"/>
                <a:cs typeface="+mj-cs"/>
              </a:rPr>
              <a:t>A. aegypti </a:t>
            </a:r>
            <a:endParaRPr lang="en-US" sz="2800" dirty="0">
              <a:latin typeface="+mn-lt"/>
              <a:ea typeface="+mj-ea"/>
              <a:cs typeface="+mj-cs"/>
            </a:endParaRPr>
          </a:p>
        </p:txBody>
      </p:sp>
      <p:pic>
        <p:nvPicPr>
          <p:cNvPr id="2" name="Picture 1" descr="2without cross-talk FIGURE 8 Update Integrated Pathways .tif"/>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95300" y="752637"/>
            <a:ext cx="8268046" cy="5209564"/>
          </a:xfrm>
          <a:prstGeom prst="rect">
            <a:avLst/>
          </a:prstGeom>
          <a:noFill/>
          <a:ln w="25400">
            <a:solidFill>
              <a:schemeClr val="tx1"/>
            </a:solidFill>
          </a:ln>
        </p:spPr>
      </p:pic>
      <p:sp>
        <p:nvSpPr>
          <p:cNvPr id="3" name="Rectangle 2"/>
          <p:cNvSpPr/>
          <p:nvPr/>
        </p:nvSpPr>
        <p:spPr>
          <a:xfrm>
            <a:off x="2330507" y="2477640"/>
            <a:ext cx="1450604" cy="1632552"/>
          </a:xfrm>
          <a:prstGeom prst="rect">
            <a:avLst/>
          </a:prstGeom>
          <a:solidFill>
            <a:schemeClr val="accent1">
              <a:lumMod val="40000"/>
              <a:lumOff val="60000"/>
              <a:alpha val="1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31273" y="837993"/>
            <a:ext cx="1293091" cy="1548809"/>
          </a:xfrm>
          <a:prstGeom prst="rect">
            <a:avLst/>
          </a:prstGeom>
          <a:solidFill>
            <a:schemeClr val="accent1">
              <a:alpha val="1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237673" y="4832932"/>
            <a:ext cx="1429327" cy="765700"/>
          </a:xfrm>
          <a:prstGeom prst="rect">
            <a:avLst/>
          </a:prstGeom>
          <a:solidFill>
            <a:schemeClr val="accent1">
              <a:lumMod val="40000"/>
              <a:lumOff val="60000"/>
              <a:alpha val="1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17036" y="4635715"/>
            <a:ext cx="1381964" cy="1089529"/>
          </a:xfrm>
          <a:prstGeom prst="rect">
            <a:avLst/>
          </a:prstGeom>
          <a:solidFill>
            <a:schemeClr val="accent1">
              <a:lumMod val="40000"/>
              <a:lumOff val="60000"/>
              <a:alpha val="1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06327" y="4257974"/>
            <a:ext cx="971319" cy="822036"/>
          </a:xfrm>
          <a:prstGeom prst="rect">
            <a:avLst/>
          </a:prstGeom>
          <a:solidFill>
            <a:srgbClr val="00B050">
              <a:alpha val="10000"/>
            </a:srgbClr>
          </a:solidFill>
          <a:ln w="38100" cmpd="sng">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20882" y="914409"/>
            <a:ext cx="1645760" cy="1189889"/>
          </a:xfrm>
          <a:prstGeom prst="rect">
            <a:avLst/>
          </a:prstGeom>
          <a:solidFill>
            <a:srgbClr val="00B050">
              <a:alpha val="10000"/>
            </a:srgbClr>
          </a:solidFill>
          <a:ln w="38100" cmpd="sng">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59571" y="1270595"/>
            <a:ext cx="1371864" cy="1632552"/>
          </a:xfrm>
          <a:prstGeom prst="rect">
            <a:avLst/>
          </a:prstGeom>
          <a:solidFill>
            <a:schemeClr val="accent1">
              <a:lumMod val="60000"/>
              <a:lumOff val="40000"/>
              <a:alpha val="1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9029305-984A-4210-9633-FBB1843A146B}"/>
              </a:ext>
            </a:extLst>
          </p:cNvPr>
          <p:cNvSpPr/>
          <p:nvPr/>
        </p:nvSpPr>
        <p:spPr>
          <a:xfrm>
            <a:off x="381000" y="2995132"/>
            <a:ext cx="609600" cy="556260"/>
          </a:xfrm>
          <a:prstGeom prst="ellipse">
            <a:avLst/>
          </a:prstGeom>
          <a:solidFill>
            <a:srgbClr val="FF0000">
              <a:alpha val="1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CBED36-F987-446B-AEFE-35D2902820BD}"/>
              </a:ext>
            </a:extLst>
          </p:cNvPr>
          <p:cNvSpPr/>
          <p:nvPr/>
        </p:nvSpPr>
        <p:spPr>
          <a:xfrm>
            <a:off x="3555076" y="1717317"/>
            <a:ext cx="609600" cy="556260"/>
          </a:xfrm>
          <a:prstGeom prst="ellipse">
            <a:avLst/>
          </a:prstGeom>
          <a:solidFill>
            <a:srgbClr val="FF0000">
              <a:alpha val="1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FCD3AA-DC03-4870-80FF-15937216A5B7}"/>
              </a:ext>
            </a:extLst>
          </p:cNvPr>
          <p:cNvSpPr/>
          <p:nvPr/>
        </p:nvSpPr>
        <p:spPr>
          <a:xfrm>
            <a:off x="3418897" y="3106931"/>
            <a:ext cx="609600" cy="556260"/>
          </a:xfrm>
          <a:prstGeom prst="ellipse">
            <a:avLst/>
          </a:prstGeom>
          <a:solidFill>
            <a:srgbClr val="FF0000">
              <a:alpha val="1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E50371C-A84A-41E9-ADAC-A2CCED1D9A60}"/>
              </a:ext>
            </a:extLst>
          </p:cNvPr>
          <p:cNvSpPr/>
          <p:nvPr/>
        </p:nvSpPr>
        <p:spPr>
          <a:xfrm>
            <a:off x="2362868" y="801787"/>
            <a:ext cx="1482142" cy="1779621"/>
          </a:xfrm>
          <a:prstGeom prst="ellipse">
            <a:avLst/>
          </a:prstGeom>
          <a:solidFill>
            <a:srgbClr val="7030A0">
              <a:alpha val="10000"/>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A520001-1735-4737-915F-607297F84398}"/>
              </a:ext>
            </a:extLst>
          </p:cNvPr>
          <p:cNvSpPr/>
          <p:nvPr/>
        </p:nvSpPr>
        <p:spPr>
          <a:xfrm>
            <a:off x="2256643" y="4542141"/>
            <a:ext cx="1060393" cy="373341"/>
          </a:xfrm>
          <a:prstGeom prst="ellipse">
            <a:avLst/>
          </a:prstGeom>
          <a:solidFill>
            <a:srgbClr val="7030A0">
              <a:alpha val="10000"/>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92F16A-43EA-4D01-A50E-EE88F45F1662}"/>
              </a:ext>
            </a:extLst>
          </p:cNvPr>
          <p:cNvSpPr/>
          <p:nvPr/>
        </p:nvSpPr>
        <p:spPr>
          <a:xfrm>
            <a:off x="1609782" y="3953982"/>
            <a:ext cx="1060393" cy="373341"/>
          </a:xfrm>
          <a:prstGeom prst="ellipse">
            <a:avLst/>
          </a:prstGeom>
          <a:solidFill>
            <a:srgbClr val="7030A0">
              <a:alpha val="10000"/>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32632585"/>
      </p:ext>
    </p:extLst>
  </p:cSld>
  <p:clrMapOvr>
    <a:masterClrMapping/>
  </p:clrMapOvr>
  <mc:AlternateContent xmlns:mc="http://schemas.openxmlformats.org/markup-compatibility/2006" xmlns:p14="http://schemas.microsoft.com/office/powerpoint/2010/main">
    <mc:Choice Requires="p14">
      <p:transition spd="slow" p14:dur="2000" advTm="105168"/>
    </mc:Choice>
    <mc:Fallback xmlns="">
      <p:transition spd="slow" advTm="1051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4" grpId="0" animBg="1"/>
      <p:bldP spid="4" grpId="1" animBg="1"/>
      <p:bldP spid="13" grpId="0" animBg="1"/>
      <p:bldP spid="13" grpId="1" animBg="1"/>
      <p:bldP spid="14" grpId="0" animBg="1"/>
      <p:bldP spid="14" grpId="1" animBg="1"/>
      <p:bldP spid="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C14590-E1B7-4D30-BEFC-6C11A17AC8E8}"/>
              </a:ext>
            </a:extLst>
          </p:cNvPr>
          <p:cNvSpPr>
            <a:spLocks noGrp="1"/>
          </p:cNvSpPr>
          <p:nvPr>
            <p:ph type="title"/>
          </p:nvPr>
        </p:nvSpPr>
        <p:spPr>
          <a:xfrm>
            <a:off x="0" y="18256"/>
            <a:ext cx="9144000" cy="662782"/>
          </a:xfrm>
        </p:spPr>
        <p:txBody>
          <a:bodyPr>
            <a:normAutofit/>
          </a:bodyPr>
          <a:lstStyle/>
          <a:p>
            <a:pPr algn="ctr"/>
            <a:r>
              <a:rPr lang="en-US" sz="2800" dirty="0">
                <a:latin typeface="+mn-lt"/>
              </a:rPr>
              <a:t>IV. Scope of this Research Study</a:t>
            </a:r>
          </a:p>
        </p:txBody>
      </p:sp>
      <p:sp>
        <p:nvSpPr>
          <p:cNvPr id="8" name="Content Placeholder 7">
            <a:extLst>
              <a:ext uri="{FF2B5EF4-FFF2-40B4-BE49-F238E27FC236}">
                <a16:creationId xmlns:a16="http://schemas.microsoft.com/office/drawing/2014/main" id="{5689EFDB-6C95-4911-B5CF-AB1C69C20DD7}"/>
              </a:ext>
            </a:extLst>
          </p:cNvPr>
          <p:cNvSpPr>
            <a:spLocks noGrp="1"/>
          </p:cNvSpPr>
          <p:nvPr>
            <p:ph idx="1"/>
          </p:nvPr>
        </p:nvSpPr>
        <p:spPr>
          <a:xfrm>
            <a:off x="1180214" y="1477817"/>
            <a:ext cx="7070651" cy="4431297"/>
          </a:xfrm>
        </p:spPr>
        <p:txBody>
          <a:bodyPr>
            <a:normAutofit/>
          </a:bodyPr>
          <a:lstStyle/>
          <a:p>
            <a:r>
              <a:rPr lang="en-US" sz="2400" b="1" u="sng" dirty="0">
                <a:latin typeface="+mj-lt"/>
              </a:rPr>
              <a:t>Hypothesis for this study</a:t>
            </a:r>
            <a:r>
              <a:rPr lang="en-US" sz="2400" dirty="0">
                <a:latin typeface="+mj-lt"/>
              </a:rPr>
              <a:t>:</a:t>
            </a:r>
          </a:p>
          <a:p>
            <a:endParaRPr lang="en-US" sz="2400" dirty="0">
              <a:latin typeface="+mj-lt"/>
            </a:endParaRPr>
          </a:p>
          <a:p>
            <a:pPr lvl="1"/>
            <a:r>
              <a:rPr lang="en-US" sz="2400" dirty="0">
                <a:latin typeface="+mj-lt"/>
              </a:rPr>
              <a:t>The carbon skeleton of glucose, obtained from the diet or from maternal reserves, supplies the keto acids necessary for the synthesis of amino acids and other nitrogen-containing compounds during ammonia clearance in blood-fed mosquitoes.</a:t>
            </a:r>
          </a:p>
        </p:txBody>
      </p:sp>
    </p:spTree>
    <p:extLst>
      <p:ext uri="{BB962C8B-B14F-4D97-AF65-F5344CB8AC3E}">
        <p14:creationId xmlns:p14="http://schemas.microsoft.com/office/powerpoint/2010/main" val="164338884"/>
      </p:ext>
    </p:extLst>
  </p:cSld>
  <p:clrMapOvr>
    <a:masterClrMapping/>
  </p:clrMapOvr>
  <mc:AlternateContent xmlns:mc="http://schemas.openxmlformats.org/markup-compatibility/2006" xmlns:p14="http://schemas.microsoft.com/office/powerpoint/2010/main">
    <mc:Choice Requires="p14">
      <p:transition spd="slow" p14:dur="2000" advTm="30565"/>
    </mc:Choice>
    <mc:Fallback xmlns="">
      <p:transition spd="slow" advTm="3056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5C6-4F5A-40CB-88BE-AF2F0C5336C5}"/>
              </a:ext>
            </a:extLst>
          </p:cNvPr>
          <p:cNvSpPr>
            <a:spLocks noGrp="1"/>
          </p:cNvSpPr>
          <p:nvPr>
            <p:ph type="title"/>
          </p:nvPr>
        </p:nvSpPr>
        <p:spPr>
          <a:xfrm>
            <a:off x="0" y="18256"/>
            <a:ext cx="9144000" cy="662782"/>
          </a:xfrm>
        </p:spPr>
        <p:txBody>
          <a:bodyPr>
            <a:noAutofit/>
          </a:bodyPr>
          <a:lstStyle/>
          <a:p>
            <a:pPr algn="ctr"/>
            <a:r>
              <a:rPr lang="en-US" sz="2800" dirty="0">
                <a:latin typeface="+mn-lt"/>
              </a:rPr>
              <a:t>IV. Study Design</a:t>
            </a:r>
          </a:p>
        </p:txBody>
      </p:sp>
      <p:sp>
        <p:nvSpPr>
          <p:cNvPr id="3" name="Content Placeholder 2">
            <a:extLst>
              <a:ext uri="{FF2B5EF4-FFF2-40B4-BE49-F238E27FC236}">
                <a16:creationId xmlns:a16="http://schemas.microsoft.com/office/drawing/2014/main" id="{7C19CB36-0D32-4323-A4F8-2343E968E452}"/>
              </a:ext>
            </a:extLst>
          </p:cNvPr>
          <p:cNvSpPr>
            <a:spLocks noGrp="1"/>
          </p:cNvSpPr>
          <p:nvPr>
            <p:ph idx="1"/>
          </p:nvPr>
        </p:nvSpPr>
        <p:spPr>
          <a:xfrm>
            <a:off x="944880" y="681039"/>
            <a:ext cx="7609840" cy="2509836"/>
          </a:xfrm>
        </p:spPr>
        <p:txBody>
          <a:bodyPr>
            <a:normAutofit fontScale="62500" lnSpcReduction="20000"/>
          </a:bodyPr>
          <a:lstStyle/>
          <a:p>
            <a:r>
              <a:rPr lang="en-US" sz="3500" dirty="0">
                <a:latin typeface="+mj-lt"/>
              </a:rPr>
              <a:t>Preparation Phase:</a:t>
            </a:r>
          </a:p>
          <a:p>
            <a:pPr lvl="2"/>
            <a:r>
              <a:rPr lang="en-US" sz="3500" dirty="0">
                <a:latin typeface="+mj-lt"/>
              </a:rPr>
              <a:t>Female mosquitoes were fed a 3% sucrose solution for 3 d, and then starved for 1 d</a:t>
            </a:r>
          </a:p>
          <a:p>
            <a:r>
              <a:rPr lang="en-US" sz="3500" dirty="0">
                <a:latin typeface="+mj-lt"/>
              </a:rPr>
              <a:t>Initiation Phase:</a:t>
            </a:r>
          </a:p>
          <a:p>
            <a:pPr lvl="2"/>
            <a:r>
              <a:rPr lang="en-US" sz="3500" dirty="0">
                <a:latin typeface="+mj-lt"/>
              </a:rPr>
              <a:t>5 d old mosquitoes were split into 3 cohorts, and fed the following research diets for 15 minutes:</a:t>
            </a:r>
          </a:p>
          <a:p>
            <a:endParaRPr lang="en-US" sz="2400" dirty="0">
              <a:latin typeface="+mj-lt"/>
            </a:endParaRPr>
          </a:p>
          <a:p>
            <a:endParaRPr lang="en-US" sz="2400" dirty="0">
              <a:latin typeface="+mj-lt"/>
            </a:endParaRPr>
          </a:p>
        </p:txBody>
      </p:sp>
      <p:sp>
        <p:nvSpPr>
          <p:cNvPr id="4" name="Rectangle 3">
            <a:extLst>
              <a:ext uri="{FF2B5EF4-FFF2-40B4-BE49-F238E27FC236}">
                <a16:creationId xmlns:a16="http://schemas.microsoft.com/office/drawing/2014/main" id="{7AF6AE74-24E2-4207-AF78-8E15430D6914}"/>
              </a:ext>
            </a:extLst>
          </p:cNvPr>
          <p:cNvSpPr/>
          <p:nvPr/>
        </p:nvSpPr>
        <p:spPr>
          <a:xfrm>
            <a:off x="613410" y="4426700"/>
            <a:ext cx="7753350" cy="1477328"/>
          </a:xfrm>
          <a:prstGeom prst="rect">
            <a:avLst/>
          </a:prstGeom>
        </p:spPr>
        <p:txBody>
          <a:bodyPr wrap="square">
            <a:spAutoFit/>
          </a:bodyPr>
          <a:lstStyle/>
          <a:p>
            <a:r>
              <a:rPr lang="en-US" sz="2400" dirty="0">
                <a:solidFill>
                  <a:schemeClr val="tx1">
                    <a:lumMod val="75000"/>
                    <a:lumOff val="25000"/>
                  </a:schemeClr>
                </a:solidFill>
              </a:rPr>
              <a:t>Sampling Phase:</a:t>
            </a:r>
          </a:p>
          <a:p>
            <a:pPr marL="800100" lvl="1" indent="-342900">
              <a:buClr>
                <a:schemeClr val="accent1"/>
              </a:buClr>
              <a:buSzPct val="50000"/>
              <a:buFont typeface="Courier New" panose="02070309020205020404" pitchFamily="49" charset="0"/>
              <a:buChar char="o"/>
            </a:pPr>
            <a:r>
              <a:rPr lang="en-US" sz="2200" dirty="0">
                <a:solidFill>
                  <a:schemeClr val="tx1">
                    <a:lumMod val="75000"/>
                    <a:lumOff val="25000"/>
                  </a:schemeClr>
                </a:solidFill>
              </a:rPr>
              <a:t>Time points: 0, 0.25, 1, 6, 12 and 24 h after feeding</a:t>
            </a:r>
          </a:p>
          <a:p>
            <a:pPr marL="800100" lvl="1" indent="-342900">
              <a:buClr>
                <a:schemeClr val="accent1"/>
              </a:buClr>
              <a:buSzPct val="50000"/>
              <a:buFont typeface="Courier New" panose="02070309020205020404" pitchFamily="49" charset="0"/>
              <a:buChar char="o"/>
            </a:pPr>
            <a:r>
              <a:rPr lang="en-US" sz="2200" dirty="0">
                <a:solidFill>
                  <a:schemeClr val="tx1">
                    <a:lumMod val="75000"/>
                    <a:lumOff val="25000"/>
                  </a:schemeClr>
                </a:solidFill>
              </a:rPr>
              <a:t>5 mosquitoes whole bodies per timepoint sample per cohort</a:t>
            </a:r>
          </a:p>
          <a:p>
            <a:pPr marL="800100" lvl="1" indent="-342900">
              <a:buClr>
                <a:schemeClr val="accent1"/>
              </a:buClr>
              <a:buSzPct val="50000"/>
              <a:buFont typeface="Courier New" panose="02070309020205020404" pitchFamily="49" charset="0"/>
              <a:buChar char="o"/>
            </a:pPr>
            <a:r>
              <a:rPr lang="en-US" sz="2200" dirty="0">
                <a:solidFill>
                  <a:schemeClr val="tx1">
                    <a:lumMod val="75000"/>
                    <a:lumOff val="25000"/>
                  </a:schemeClr>
                </a:solidFill>
              </a:rPr>
              <a:t>The study was performed in triplicate</a:t>
            </a:r>
          </a:p>
        </p:txBody>
      </p:sp>
      <p:sp>
        <p:nvSpPr>
          <p:cNvPr id="5" name="TextBox 4">
            <a:extLst>
              <a:ext uri="{FF2B5EF4-FFF2-40B4-BE49-F238E27FC236}">
                <a16:creationId xmlns:a16="http://schemas.microsoft.com/office/drawing/2014/main" id="{EFC13A31-C303-488B-B7AF-DED52691964A}"/>
              </a:ext>
            </a:extLst>
          </p:cNvPr>
          <p:cNvSpPr txBox="1"/>
          <p:nvPr/>
        </p:nvSpPr>
        <p:spPr>
          <a:xfrm flipH="1">
            <a:off x="207010" y="3267725"/>
            <a:ext cx="2476500" cy="923330"/>
          </a:xfrm>
          <a:prstGeom prst="rect">
            <a:avLst/>
          </a:prstGeom>
          <a:solidFill>
            <a:schemeClr val="accent1">
              <a:lumMod val="60000"/>
              <a:lumOff val="40000"/>
            </a:schemeClr>
          </a:solidFill>
          <a:ln w="28575">
            <a:solidFill>
              <a:schemeClr val="accent1">
                <a:lumMod val="75000"/>
              </a:schemeClr>
            </a:solidFill>
          </a:ln>
          <a:effectLst>
            <a:outerShdw blurRad="63500" sx="102000" sy="102000" algn="ctr" rotWithShape="0">
              <a:schemeClr val="accent1">
                <a:lumMod val="60000"/>
                <a:lumOff val="40000"/>
                <a:alpha val="90000"/>
              </a:schemeClr>
            </a:outerShdw>
          </a:effectLst>
        </p:spPr>
        <p:txBody>
          <a:bodyPr wrap="square" lIns="45720" rIns="45720" rtlCol="0">
            <a:spAutoFit/>
          </a:bodyPr>
          <a:lstStyle/>
          <a:p>
            <a:pPr algn="ctr"/>
            <a:r>
              <a:rPr lang="en-US" b="1" u="sng" dirty="0">
                <a:solidFill>
                  <a:schemeClr val="bg1"/>
                </a:solidFill>
              </a:rPr>
              <a:t>Control group 1: </a:t>
            </a:r>
          </a:p>
          <a:p>
            <a:pPr algn="ctr"/>
            <a:r>
              <a:rPr lang="en-US" dirty="0">
                <a:solidFill>
                  <a:schemeClr val="bg1"/>
                </a:solidFill>
              </a:rPr>
              <a:t>Bovine blood + 5 mM ATP (BM)</a:t>
            </a:r>
          </a:p>
        </p:txBody>
      </p:sp>
      <p:sp>
        <p:nvSpPr>
          <p:cNvPr id="7" name="Rectangle 6">
            <a:extLst>
              <a:ext uri="{FF2B5EF4-FFF2-40B4-BE49-F238E27FC236}">
                <a16:creationId xmlns:a16="http://schemas.microsoft.com/office/drawing/2014/main" id="{4A95F7B9-6EB8-4F34-A5C9-F69DDC3AA2AB}"/>
              </a:ext>
            </a:extLst>
          </p:cNvPr>
          <p:cNvSpPr/>
          <p:nvPr/>
        </p:nvSpPr>
        <p:spPr>
          <a:xfrm>
            <a:off x="2986722" y="3267725"/>
            <a:ext cx="2828925" cy="923330"/>
          </a:xfrm>
          <a:prstGeom prst="rect">
            <a:avLst/>
          </a:prstGeom>
          <a:solidFill>
            <a:schemeClr val="accent1">
              <a:lumMod val="60000"/>
              <a:lumOff val="40000"/>
            </a:schemeClr>
          </a:solidFill>
          <a:ln w="28575">
            <a:solidFill>
              <a:schemeClr val="accent1">
                <a:lumMod val="75000"/>
              </a:schemeClr>
            </a:solidFill>
          </a:ln>
          <a:effectLst>
            <a:outerShdw blurRad="63500" sx="102000" sy="102000" algn="ctr" rotWithShape="0">
              <a:schemeClr val="accent1">
                <a:lumMod val="60000"/>
                <a:lumOff val="40000"/>
                <a:alpha val="90000"/>
              </a:schemeClr>
            </a:outerShdw>
          </a:effectLst>
        </p:spPr>
        <p:txBody>
          <a:bodyPr wrap="square" lIns="45720" rIns="45720">
            <a:spAutoFit/>
          </a:bodyPr>
          <a:lstStyle/>
          <a:p>
            <a:pPr marL="0" lvl="2" algn="ctr"/>
            <a:r>
              <a:rPr lang="en-US" b="1" u="sng" dirty="0">
                <a:solidFill>
                  <a:schemeClr val="bg1"/>
                </a:solidFill>
              </a:rPr>
              <a:t>Control group 2</a:t>
            </a:r>
            <a:r>
              <a:rPr lang="en-US" dirty="0">
                <a:solidFill>
                  <a:schemeClr val="bg1"/>
                </a:solidFill>
              </a:rPr>
              <a:t>: </a:t>
            </a:r>
          </a:p>
          <a:p>
            <a:pPr marL="0" lvl="2" algn="ctr"/>
            <a:r>
              <a:rPr lang="en-US" dirty="0">
                <a:solidFill>
                  <a:schemeClr val="bg1"/>
                </a:solidFill>
              </a:rPr>
              <a:t>BM  + 100 mM glucose</a:t>
            </a:r>
          </a:p>
          <a:p>
            <a:pPr marL="0" lvl="2" algn="ctr"/>
            <a:endParaRPr lang="en-US" dirty="0"/>
          </a:p>
        </p:txBody>
      </p:sp>
      <p:sp>
        <p:nvSpPr>
          <p:cNvPr id="8" name="Rectangle 7">
            <a:extLst>
              <a:ext uri="{FF2B5EF4-FFF2-40B4-BE49-F238E27FC236}">
                <a16:creationId xmlns:a16="http://schemas.microsoft.com/office/drawing/2014/main" id="{2F2ED288-C270-4498-929C-D33BBB67F25A}"/>
              </a:ext>
            </a:extLst>
          </p:cNvPr>
          <p:cNvSpPr/>
          <p:nvPr/>
        </p:nvSpPr>
        <p:spPr>
          <a:xfrm>
            <a:off x="6057900" y="3267725"/>
            <a:ext cx="2828925" cy="923330"/>
          </a:xfrm>
          <a:prstGeom prst="rect">
            <a:avLst/>
          </a:prstGeom>
          <a:solidFill>
            <a:schemeClr val="accent1">
              <a:lumMod val="60000"/>
              <a:lumOff val="40000"/>
            </a:schemeClr>
          </a:solidFill>
          <a:ln w="28575">
            <a:solidFill>
              <a:schemeClr val="accent1">
                <a:lumMod val="75000"/>
              </a:schemeClr>
            </a:solidFill>
          </a:ln>
          <a:effectLst>
            <a:outerShdw blurRad="63500" sx="102000" sy="102000" algn="ctr" rotWithShape="0">
              <a:schemeClr val="accent1">
                <a:lumMod val="60000"/>
                <a:lumOff val="40000"/>
                <a:alpha val="90000"/>
              </a:schemeClr>
            </a:outerShdw>
          </a:effectLst>
        </p:spPr>
        <p:txBody>
          <a:bodyPr wrap="square" lIns="45720" rIns="45720">
            <a:spAutoFit/>
          </a:bodyPr>
          <a:lstStyle/>
          <a:p>
            <a:pPr marL="0" lvl="2" algn="ctr"/>
            <a:r>
              <a:rPr lang="en-US" b="1" u="sng" dirty="0">
                <a:solidFill>
                  <a:schemeClr val="bg1"/>
                </a:solidFill>
              </a:rPr>
              <a:t>Study group</a:t>
            </a:r>
            <a:r>
              <a:rPr lang="en-US" dirty="0">
                <a:solidFill>
                  <a:schemeClr val="bg1"/>
                </a:solidFill>
              </a:rPr>
              <a:t>: </a:t>
            </a:r>
          </a:p>
          <a:p>
            <a:pPr marL="0" lvl="2" algn="ctr"/>
            <a:r>
              <a:rPr lang="en-US" dirty="0">
                <a:solidFill>
                  <a:schemeClr val="bg1"/>
                </a:solidFill>
              </a:rPr>
              <a:t>BM + 100 mM [1,2-</a:t>
            </a:r>
            <a:r>
              <a:rPr lang="en-US" baseline="30000" dirty="0">
                <a:solidFill>
                  <a:schemeClr val="bg1"/>
                </a:solidFill>
              </a:rPr>
              <a:t>13</a:t>
            </a:r>
            <a:r>
              <a:rPr lang="en-US" dirty="0">
                <a:solidFill>
                  <a:schemeClr val="bg1"/>
                </a:solidFill>
              </a:rPr>
              <a:t>C</a:t>
            </a:r>
            <a:r>
              <a:rPr lang="en-US" baseline="-25000" dirty="0">
                <a:solidFill>
                  <a:schemeClr val="bg1"/>
                </a:solidFill>
              </a:rPr>
              <a:t>2</a:t>
            </a:r>
            <a:r>
              <a:rPr lang="en-US" dirty="0">
                <a:solidFill>
                  <a:schemeClr val="bg1"/>
                </a:solidFill>
              </a:rPr>
              <a:t>]-glucose</a:t>
            </a:r>
          </a:p>
        </p:txBody>
      </p:sp>
    </p:spTree>
    <p:extLst>
      <p:ext uri="{BB962C8B-B14F-4D97-AF65-F5344CB8AC3E}">
        <p14:creationId xmlns:p14="http://schemas.microsoft.com/office/powerpoint/2010/main" val="282114067"/>
      </p:ext>
    </p:extLst>
  </p:cSld>
  <p:clrMapOvr>
    <a:masterClrMapping/>
  </p:clrMapOvr>
  <mc:AlternateContent xmlns:mc="http://schemas.openxmlformats.org/markup-compatibility/2006" xmlns:p14="http://schemas.microsoft.com/office/powerpoint/2010/main">
    <mc:Choice Requires="p14">
      <p:transition spd="slow" p14:dur="2000" advTm="60465"/>
    </mc:Choice>
    <mc:Fallback xmlns="">
      <p:transition spd="slow" advTm="604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EA5142-2142-4CB0-BC94-E21DF6D42044}"/>
              </a:ext>
            </a:extLst>
          </p:cNvPr>
          <p:cNvSpPr/>
          <p:nvPr/>
        </p:nvSpPr>
        <p:spPr>
          <a:xfrm>
            <a:off x="80885" y="544286"/>
            <a:ext cx="9001585" cy="57803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90"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8703" y="4045992"/>
            <a:ext cx="1057468" cy="1744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
          <p:cNvGrpSpPr>
            <a:grpSpLocks noChangeAspect="1"/>
          </p:cNvGrpSpPr>
          <p:nvPr/>
        </p:nvGrpSpPr>
        <p:grpSpPr>
          <a:xfrm>
            <a:off x="7396374" y="781754"/>
            <a:ext cx="1385316" cy="2162030"/>
            <a:chOff x="1744676" y="319088"/>
            <a:chExt cx="799509" cy="1247775"/>
          </a:xfrm>
          <a:solidFill>
            <a:schemeClr val="accent1">
              <a:lumMod val="40000"/>
              <a:lumOff val="60000"/>
            </a:schemeClr>
          </a:solidFill>
        </p:grpSpPr>
        <p:pic>
          <p:nvPicPr>
            <p:cNvPr id="1540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44676" y="319088"/>
              <a:ext cx="799509" cy="1247775"/>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406" name="Group 54"/>
            <p:cNvGrpSpPr>
              <a:grpSpLocks/>
            </p:cNvGrpSpPr>
            <p:nvPr/>
          </p:nvGrpSpPr>
          <p:grpSpPr bwMode="auto">
            <a:xfrm>
              <a:off x="2057047" y="1139672"/>
              <a:ext cx="143256" cy="349949"/>
              <a:chOff x="3838585" y="-1506"/>
              <a:chExt cx="438151" cy="1126596"/>
            </a:xfrm>
            <a:grpFill/>
          </p:grpSpPr>
          <p:pic>
            <p:nvPicPr>
              <p:cNvPr id="56" name="Picture 17"/>
              <p:cNvPicPr>
                <a:picLocks noChangeAspect="1" noChangeArrowheads="1"/>
              </p:cNvPicPr>
              <p:nvPr/>
            </p:nvPicPr>
            <p:blipFill rotWithShape="1">
              <a:blip r:embed="rId6">
                <a:extLst>
                  <a:ext uri="{28A0092B-C50C-407E-A947-70E740481C1C}">
                    <a14:useLocalDpi xmlns:a14="http://schemas.microsoft.com/office/drawing/2010/main" val="0"/>
                  </a:ext>
                </a:extLst>
              </a:blip>
              <a:srcRect l="6411" t="4742" r="5127"/>
              <a:stretch/>
            </p:blipFill>
            <p:spPr bwMode="auto">
              <a:xfrm>
                <a:off x="3838585" y="-1506"/>
                <a:ext cx="438151" cy="1126596"/>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8" name="Picture 5"/>
              <p:cNvPicPr>
                <a:picLocks noChangeAspect="1" noChangeArrowheads="1"/>
              </p:cNvPicPr>
              <p:nvPr/>
            </p:nvPicPr>
            <p:blipFill>
              <a:blip r:embed="rId7" cstate="hqprint">
                <a:alphaModFix amt="91000"/>
                <a:extLst>
                  <a:ext uri="{28A0092B-C50C-407E-A947-70E740481C1C}">
                    <a14:useLocalDpi xmlns:a14="http://schemas.microsoft.com/office/drawing/2010/main" val="0"/>
                  </a:ext>
                </a:extLst>
              </a:blip>
              <a:srcRect/>
              <a:stretch>
                <a:fillRect/>
              </a:stretch>
            </p:blipFill>
            <p:spPr bwMode="auto">
              <a:xfrm>
                <a:off x="3884226" y="378444"/>
                <a:ext cx="314922" cy="304845"/>
              </a:xfrm>
              <a:prstGeom prst="rect">
                <a:avLst/>
              </a:prstGeom>
              <a:grp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sp>
        <p:nvSpPr>
          <p:cNvPr id="92" name="Title 1">
            <a:extLst>
              <a:ext uri="{FF2B5EF4-FFF2-40B4-BE49-F238E27FC236}">
                <a16:creationId xmlns:a16="http://schemas.microsoft.com/office/drawing/2014/main" id="{084E7AC6-A499-4F4D-B29A-EA5FF0B1F739}"/>
              </a:ext>
            </a:extLst>
          </p:cNvPr>
          <p:cNvSpPr>
            <a:spLocks noGrp="1"/>
          </p:cNvSpPr>
          <p:nvPr>
            <p:ph type="title"/>
          </p:nvPr>
        </p:nvSpPr>
        <p:spPr>
          <a:xfrm>
            <a:off x="1433133" y="27169"/>
            <a:ext cx="6577046" cy="622374"/>
          </a:xfrm>
        </p:spPr>
        <p:txBody>
          <a:bodyPr>
            <a:normAutofit/>
          </a:bodyPr>
          <a:lstStyle/>
          <a:p>
            <a:r>
              <a:rPr lang="en-US" sz="2800" dirty="0"/>
              <a:t>IV. Feeding &amp; Quench Procedure</a:t>
            </a:r>
          </a:p>
        </p:txBody>
      </p:sp>
      <p:sp>
        <p:nvSpPr>
          <p:cNvPr id="94" name="Line 14">
            <a:extLst>
              <a:ext uri="{FF2B5EF4-FFF2-40B4-BE49-F238E27FC236}">
                <a16:creationId xmlns:a16="http://schemas.microsoft.com/office/drawing/2014/main" id="{AC40ADA8-FDB3-4250-AF1A-25BF45A6ABBC}"/>
              </a:ext>
            </a:extLst>
          </p:cNvPr>
          <p:cNvSpPr>
            <a:spLocks noChangeShapeType="1"/>
          </p:cNvSpPr>
          <p:nvPr/>
        </p:nvSpPr>
        <p:spPr bwMode="auto">
          <a:xfrm>
            <a:off x="2947047" y="5255834"/>
            <a:ext cx="432438" cy="0"/>
          </a:xfrm>
          <a:prstGeom prst="line">
            <a:avLst/>
          </a:prstGeom>
          <a:noFill/>
          <a:ln w="38100" cmpd="sng">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a:cs typeface="Arial"/>
            </a:endParaRPr>
          </a:p>
        </p:txBody>
      </p:sp>
      <p:pic>
        <p:nvPicPr>
          <p:cNvPr id="2" name="Picture 1">
            <a:extLst>
              <a:ext uri="{FF2B5EF4-FFF2-40B4-BE49-F238E27FC236}">
                <a16:creationId xmlns:a16="http://schemas.microsoft.com/office/drawing/2014/main" id="{9E5D15C4-276C-4FA3-942F-3B335C446A1B}"/>
              </a:ext>
            </a:extLst>
          </p:cNvPr>
          <p:cNvPicPr>
            <a:picLocks noChangeAspect="1"/>
          </p:cNvPicPr>
          <p:nvPr/>
        </p:nvPicPr>
        <p:blipFill>
          <a:blip r:embed="rId8"/>
          <a:stretch>
            <a:fillRect/>
          </a:stretch>
        </p:blipFill>
        <p:spPr>
          <a:xfrm>
            <a:off x="3495742" y="4584016"/>
            <a:ext cx="1709689" cy="1049933"/>
          </a:xfrm>
          <a:prstGeom prst="rect">
            <a:avLst/>
          </a:prstGeom>
        </p:spPr>
      </p:pic>
      <p:sp>
        <p:nvSpPr>
          <p:cNvPr id="98" name="Line 14">
            <a:extLst>
              <a:ext uri="{FF2B5EF4-FFF2-40B4-BE49-F238E27FC236}">
                <a16:creationId xmlns:a16="http://schemas.microsoft.com/office/drawing/2014/main" id="{CCE19083-FB33-443C-959B-FF902B4678E3}"/>
              </a:ext>
            </a:extLst>
          </p:cNvPr>
          <p:cNvSpPr>
            <a:spLocks noChangeShapeType="1"/>
          </p:cNvSpPr>
          <p:nvPr/>
        </p:nvSpPr>
        <p:spPr bwMode="auto">
          <a:xfrm>
            <a:off x="5307302" y="5215541"/>
            <a:ext cx="439137" cy="0"/>
          </a:xfrm>
          <a:prstGeom prst="line">
            <a:avLst/>
          </a:prstGeom>
          <a:noFill/>
          <a:ln w="38100" cmpd="sng">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a:cs typeface="Arial"/>
            </a:endParaRPr>
          </a:p>
        </p:txBody>
      </p:sp>
      <p:sp>
        <p:nvSpPr>
          <p:cNvPr id="100" name="Line 14">
            <a:extLst>
              <a:ext uri="{FF2B5EF4-FFF2-40B4-BE49-F238E27FC236}">
                <a16:creationId xmlns:a16="http://schemas.microsoft.com/office/drawing/2014/main" id="{50C05750-D918-44E4-BA2A-A1776B1C7FB6}"/>
              </a:ext>
            </a:extLst>
          </p:cNvPr>
          <p:cNvSpPr>
            <a:spLocks noChangeShapeType="1"/>
          </p:cNvSpPr>
          <p:nvPr/>
        </p:nvSpPr>
        <p:spPr bwMode="auto">
          <a:xfrm>
            <a:off x="7066452" y="5239206"/>
            <a:ext cx="390261" cy="0"/>
          </a:xfrm>
          <a:prstGeom prst="line">
            <a:avLst/>
          </a:prstGeom>
          <a:noFill/>
          <a:ln w="38100" cmpd="sng">
            <a:solidFill>
              <a:schemeClr val="bg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a:cs typeface="Arial"/>
            </a:endParaRPr>
          </a:p>
        </p:txBody>
      </p:sp>
      <p:cxnSp>
        <p:nvCxnSpPr>
          <p:cNvPr id="9" name="Straight Arrow Connector 8">
            <a:extLst>
              <a:ext uri="{FF2B5EF4-FFF2-40B4-BE49-F238E27FC236}">
                <a16:creationId xmlns:a16="http://schemas.microsoft.com/office/drawing/2014/main" id="{CBB5D0A2-F8B4-4F81-9B7A-797D6381E501}"/>
              </a:ext>
            </a:extLst>
          </p:cNvPr>
          <p:cNvCxnSpPr>
            <a:cxnSpLocks/>
          </p:cNvCxnSpPr>
          <p:nvPr/>
        </p:nvCxnSpPr>
        <p:spPr>
          <a:xfrm>
            <a:off x="4127694" y="1973172"/>
            <a:ext cx="65928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C105666-0365-4F05-A38F-7E73B8389410}"/>
              </a:ext>
            </a:extLst>
          </p:cNvPr>
          <p:cNvPicPr>
            <a:picLocks noChangeAspect="1"/>
          </p:cNvPicPr>
          <p:nvPr/>
        </p:nvPicPr>
        <p:blipFill>
          <a:blip r:embed="rId9"/>
          <a:stretch>
            <a:fillRect/>
          </a:stretch>
        </p:blipFill>
        <p:spPr>
          <a:xfrm>
            <a:off x="6508177" y="1219656"/>
            <a:ext cx="564418" cy="680927"/>
          </a:xfrm>
          <a:prstGeom prst="rect">
            <a:avLst/>
          </a:prstGeom>
        </p:spPr>
      </p:pic>
      <p:grpSp>
        <p:nvGrpSpPr>
          <p:cNvPr id="14" name="Group 13">
            <a:extLst>
              <a:ext uri="{FF2B5EF4-FFF2-40B4-BE49-F238E27FC236}">
                <a16:creationId xmlns:a16="http://schemas.microsoft.com/office/drawing/2014/main" id="{BB4C0ACE-80DF-4131-A028-3D47932E2CD0}"/>
              </a:ext>
            </a:extLst>
          </p:cNvPr>
          <p:cNvGrpSpPr/>
          <p:nvPr/>
        </p:nvGrpSpPr>
        <p:grpSpPr>
          <a:xfrm>
            <a:off x="451009" y="4288668"/>
            <a:ext cx="822960" cy="1371600"/>
            <a:chOff x="7314578" y="1071357"/>
            <a:chExt cx="644993" cy="1085406"/>
          </a:xfrm>
        </p:grpSpPr>
        <p:pic>
          <p:nvPicPr>
            <p:cNvPr id="55" name="Picture 10" descr="images.jpeg">
              <a:extLst>
                <a:ext uri="{FF2B5EF4-FFF2-40B4-BE49-F238E27FC236}">
                  <a16:creationId xmlns:a16="http://schemas.microsoft.com/office/drawing/2014/main" id="{853E9B63-027B-40CC-AAAC-C261B52E5CB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14578" y="1071357"/>
              <a:ext cx="644993" cy="1085406"/>
            </a:xfrm>
            <a:prstGeom prst="rect">
              <a:avLst/>
            </a:prstGeom>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 name="Picture 13">
              <a:extLst>
                <a:ext uri="{FF2B5EF4-FFF2-40B4-BE49-F238E27FC236}">
                  <a16:creationId xmlns:a16="http://schemas.microsoft.com/office/drawing/2014/main" id="{AC3154F0-68EF-458B-A6B6-C70FC3A2411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08657" y="1433987"/>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 name="Picture 13">
              <a:extLst>
                <a:ext uri="{FF2B5EF4-FFF2-40B4-BE49-F238E27FC236}">
                  <a16:creationId xmlns:a16="http://schemas.microsoft.com/office/drawing/2014/main" id="{54B299AA-BF44-4ED0-B0BF-CA5897C049A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18596" y="1708819"/>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13">
              <a:extLst>
                <a:ext uri="{FF2B5EF4-FFF2-40B4-BE49-F238E27FC236}">
                  <a16:creationId xmlns:a16="http://schemas.microsoft.com/office/drawing/2014/main" id="{C80D21D7-EF14-439D-823D-303280A6EED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78778" y="1346451"/>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13">
              <a:extLst>
                <a:ext uri="{FF2B5EF4-FFF2-40B4-BE49-F238E27FC236}">
                  <a16:creationId xmlns:a16="http://schemas.microsoft.com/office/drawing/2014/main" id="{79651432-FE72-48DE-8506-90D32C65D93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78778" y="1617785"/>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13">
              <a:extLst>
                <a:ext uri="{FF2B5EF4-FFF2-40B4-BE49-F238E27FC236}">
                  <a16:creationId xmlns:a16="http://schemas.microsoft.com/office/drawing/2014/main" id="{32DBDCC3-F36F-4276-A011-2B8A255E92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88944" y="1523242"/>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3" name="Title 1">
            <a:extLst>
              <a:ext uri="{FF2B5EF4-FFF2-40B4-BE49-F238E27FC236}">
                <a16:creationId xmlns:a16="http://schemas.microsoft.com/office/drawing/2014/main" id="{42B88524-8893-48E5-995E-5DF7D2132832}"/>
              </a:ext>
            </a:extLst>
          </p:cNvPr>
          <p:cNvSpPr txBox="1">
            <a:spLocks/>
          </p:cNvSpPr>
          <p:nvPr/>
        </p:nvSpPr>
        <p:spPr>
          <a:xfrm>
            <a:off x="2563773" y="3572894"/>
            <a:ext cx="3599060" cy="51556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Extraction Procedure</a:t>
            </a:r>
          </a:p>
        </p:txBody>
      </p:sp>
      <p:grpSp>
        <p:nvGrpSpPr>
          <p:cNvPr id="20" name="Group 19">
            <a:extLst>
              <a:ext uri="{FF2B5EF4-FFF2-40B4-BE49-F238E27FC236}">
                <a16:creationId xmlns:a16="http://schemas.microsoft.com/office/drawing/2014/main" id="{7CEB2FCC-3C40-4FCB-A9D2-066F976B6F9E}"/>
              </a:ext>
            </a:extLst>
          </p:cNvPr>
          <p:cNvGrpSpPr/>
          <p:nvPr/>
        </p:nvGrpSpPr>
        <p:grpSpPr>
          <a:xfrm>
            <a:off x="2020249" y="4197228"/>
            <a:ext cx="822960" cy="1554480"/>
            <a:chOff x="1956174" y="4719781"/>
            <a:chExt cx="659287" cy="1270716"/>
          </a:xfrm>
        </p:grpSpPr>
        <p:grpSp>
          <p:nvGrpSpPr>
            <p:cNvPr id="8" name="Group 7"/>
            <p:cNvGrpSpPr/>
            <p:nvPr/>
          </p:nvGrpSpPr>
          <p:grpSpPr>
            <a:xfrm>
              <a:off x="1956174" y="4719781"/>
              <a:ext cx="659287" cy="1270716"/>
              <a:chOff x="3565956" y="90296"/>
              <a:chExt cx="758825" cy="1449135"/>
            </a:xfrm>
          </p:grpSpPr>
          <p:pic>
            <p:nvPicPr>
              <p:cNvPr id="15361" name="Picture 10" descr="images.jpe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65956" y="301625"/>
                <a:ext cx="742373" cy="1237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961250" y="90296"/>
                <a:ext cx="363531" cy="49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65" name="Picture 13">
              <a:extLst>
                <a:ext uri="{FF2B5EF4-FFF2-40B4-BE49-F238E27FC236}">
                  <a16:creationId xmlns:a16="http://schemas.microsoft.com/office/drawing/2014/main" id="{3E30846D-FCD3-4957-A68C-FC705CFABBD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47642" y="5265884"/>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Picture 13">
              <a:extLst>
                <a:ext uri="{FF2B5EF4-FFF2-40B4-BE49-F238E27FC236}">
                  <a16:creationId xmlns:a16="http://schemas.microsoft.com/office/drawing/2014/main" id="{08D530B2-80BF-442C-B020-B4D4760C8B7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57581" y="5540716"/>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13">
              <a:extLst>
                <a:ext uri="{FF2B5EF4-FFF2-40B4-BE49-F238E27FC236}">
                  <a16:creationId xmlns:a16="http://schemas.microsoft.com/office/drawing/2014/main" id="{6B04997B-CF1A-424C-BCEC-E9F8F6C755E7}"/>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17763" y="5178348"/>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 name="Picture 13">
              <a:extLst>
                <a:ext uri="{FF2B5EF4-FFF2-40B4-BE49-F238E27FC236}">
                  <a16:creationId xmlns:a16="http://schemas.microsoft.com/office/drawing/2014/main" id="{B028B8D8-CC30-4451-93CA-CED0CAF9BBC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17763" y="5449682"/>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13">
              <a:extLst>
                <a:ext uri="{FF2B5EF4-FFF2-40B4-BE49-F238E27FC236}">
                  <a16:creationId xmlns:a16="http://schemas.microsoft.com/office/drawing/2014/main" id="{5F03245B-044E-4FF4-9B91-B625ADBFA23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27929" y="5355139"/>
              <a:ext cx="140242" cy="94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7" name="TextBox 16">
            <a:extLst>
              <a:ext uri="{FF2B5EF4-FFF2-40B4-BE49-F238E27FC236}">
                <a16:creationId xmlns:a16="http://schemas.microsoft.com/office/drawing/2014/main" id="{6ECB5A42-2261-4F88-8C7D-9157479BC1A0}"/>
              </a:ext>
            </a:extLst>
          </p:cNvPr>
          <p:cNvSpPr txBox="1"/>
          <p:nvPr/>
        </p:nvSpPr>
        <p:spPr>
          <a:xfrm>
            <a:off x="264911" y="3064754"/>
            <a:ext cx="3477845" cy="369332"/>
          </a:xfrm>
          <a:prstGeom prst="rect">
            <a:avLst/>
          </a:prstGeom>
          <a:noFill/>
        </p:spPr>
        <p:txBody>
          <a:bodyPr wrap="square" rtlCol="0">
            <a:spAutoFit/>
          </a:bodyPr>
          <a:lstStyle/>
          <a:p>
            <a:pPr algn="ctr"/>
            <a:r>
              <a:rPr lang="en-US" dirty="0">
                <a:solidFill>
                  <a:schemeClr val="bg1"/>
                </a:solidFill>
              </a:rPr>
              <a:t>Mosquitoes are fed for 15 min</a:t>
            </a:r>
          </a:p>
        </p:txBody>
      </p:sp>
      <p:sp>
        <p:nvSpPr>
          <p:cNvPr id="18" name="TextBox 17">
            <a:extLst>
              <a:ext uri="{FF2B5EF4-FFF2-40B4-BE49-F238E27FC236}">
                <a16:creationId xmlns:a16="http://schemas.microsoft.com/office/drawing/2014/main" id="{1C33EFD3-3FB1-4848-975F-1C9A0C20B3B2}"/>
              </a:ext>
            </a:extLst>
          </p:cNvPr>
          <p:cNvSpPr txBox="1"/>
          <p:nvPr/>
        </p:nvSpPr>
        <p:spPr>
          <a:xfrm>
            <a:off x="7315833" y="3078383"/>
            <a:ext cx="1218219" cy="369332"/>
          </a:xfrm>
          <a:prstGeom prst="rect">
            <a:avLst/>
          </a:prstGeom>
          <a:noFill/>
        </p:spPr>
        <p:txBody>
          <a:bodyPr wrap="none" rtlCol="0">
            <a:spAutoFit/>
          </a:bodyPr>
          <a:lstStyle/>
          <a:p>
            <a:r>
              <a:rPr lang="en-US" dirty="0">
                <a:solidFill>
                  <a:schemeClr val="bg1"/>
                </a:solidFill>
              </a:rPr>
              <a:t>LN</a:t>
            </a:r>
            <a:r>
              <a:rPr lang="en-US" baseline="-25000" dirty="0">
                <a:solidFill>
                  <a:schemeClr val="bg1"/>
                </a:solidFill>
              </a:rPr>
              <a:t>2</a:t>
            </a:r>
            <a:r>
              <a:rPr lang="en-US" dirty="0">
                <a:solidFill>
                  <a:schemeClr val="bg1"/>
                </a:solidFill>
              </a:rPr>
              <a:t> quench</a:t>
            </a:r>
          </a:p>
        </p:txBody>
      </p:sp>
      <p:sp>
        <p:nvSpPr>
          <p:cNvPr id="71" name="TextBox 70">
            <a:extLst>
              <a:ext uri="{FF2B5EF4-FFF2-40B4-BE49-F238E27FC236}">
                <a16:creationId xmlns:a16="http://schemas.microsoft.com/office/drawing/2014/main" id="{BF853FE7-E18A-41AA-80D2-F943FB6FF580}"/>
              </a:ext>
            </a:extLst>
          </p:cNvPr>
          <p:cNvSpPr txBox="1"/>
          <p:nvPr/>
        </p:nvSpPr>
        <p:spPr>
          <a:xfrm>
            <a:off x="125610" y="5748338"/>
            <a:ext cx="1449799" cy="369332"/>
          </a:xfrm>
          <a:prstGeom prst="rect">
            <a:avLst/>
          </a:prstGeom>
          <a:noFill/>
        </p:spPr>
        <p:txBody>
          <a:bodyPr wrap="square" rtlCol="0" anchor="t" anchorCtr="1">
            <a:spAutoFit/>
          </a:bodyPr>
          <a:lstStyle/>
          <a:p>
            <a:pPr algn="ctr"/>
            <a:r>
              <a:rPr lang="en-US" dirty="0">
                <a:solidFill>
                  <a:schemeClr val="bg1"/>
                </a:solidFill>
              </a:rPr>
              <a:t>500 µL water</a:t>
            </a:r>
          </a:p>
        </p:txBody>
      </p:sp>
      <p:cxnSp>
        <p:nvCxnSpPr>
          <p:cNvPr id="72" name="Straight Arrow Connector 71">
            <a:extLst>
              <a:ext uri="{FF2B5EF4-FFF2-40B4-BE49-F238E27FC236}">
                <a16:creationId xmlns:a16="http://schemas.microsoft.com/office/drawing/2014/main" id="{A9407EDA-B505-4086-98DD-E3BC3F432DD5}"/>
              </a:ext>
            </a:extLst>
          </p:cNvPr>
          <p:cNvCxnSpPr>
            <a:cxnSpLocks/>
          </p:cNvCxnSpPr>
          <p:nvPr/>
        </p:nvCxnSpPr>
        <p:spPr>
          <a:xfrm>
            <a:off x="6513828" y="2001061"/>
            <a:ext cx="659287"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6E4D414-3767-4EE9-BC73-9F937653981E}"/>
              </a:ext>
            </a:extLst>
          </p:cNvPr>
          <p:cNvCxnSpPr>
            <a:cxnSpLocks/>
          </p:cNvCxnSpPr>
          <p:nvPr/>
        </p:nvCxnSpPr>
        <p:spPr>
          <a:xfrm>
            <a:off x="1433133" y="5239206"/>
            <a:ext cx="45009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055A439-ACD7-4ACD-AC33-2BF2060DFB44}"/>
              </a:ext>
            </a:extLst>
          </p:cNvPr>
          <p:cNvSpPr txBox="1"/>
          <p:nvPr/>
        </p:nvSpPr>
        <p:spPr>
          <a:xfrm>
            <a:off x="5032403" y="3078383"/>
            <a:ext cx="994375" cy="369332"/>
          </a:xfrm>
          <a:prstGeom prst="rect">
            <a:avLst/>
          </a:prstGeom>
          <a:noFill/>
        </p:spPr>
        <p:txBody>
          <a:bodyPr wrap="none" rtlCol="0">
            <a:spAutoFit/>
          </a:bodyPr>
          <a:lstStyle/>
          <a:p>
            <a:r>
              <a:rPr lang="en-US" dirty="0">
                <a:solidFill>
                  <a:schemeClr val="bg1"/>
                </a:solidFill>
              </a:rPr>
              <a:t>3 groups</a:t>
            </a:r>
          </a:p>
        </p:txBody>
      </p:sp>
      <p:grpSp>
        <p:nvGrpSpPr>
          <p:cNvPr id="19" name="Group 18">
            <a:extLst>
              <a:ext uri="{FF2B5EF4-FFF2-40B4-BE49-F238E27FC236}">
                <a16:creationId xmlns:a16="http://schemas.microsoft.com/office/drawing/2014/main" id="{E083555A-1957-495E-93BE-FD2CD1828F7C}"/>
              </a:ext>
            </a:extLst>
          </p:cNvPr>
          <p:cNvGrpSpPr/>
          <p:nvPr/>
        </p:nvGrpSpPr>
        <p:grpSpPr>
          <a:xfrm>
            <a:off x="5181302" y="627428"/>
            <a:ext cx="716134" cy="1130818"/>
            <a:chOff x="9262093" y="674238"/>
            <a:chExt cx="716134" cy="1130818"/>
          </a:xfrm>
        </p:grpSpPr>
        <p:grpSp>
          <p:nvGrpSpPr>
            <p:cNvPr id="15398" name="Group 59"/>
            <p:cNvGrpSpPr>
              <a:grpSpLocks noChangeAspect="1"/>
            </p:cNvGrpSpPr>
            <p:nvPr/>
          </p:nvGrpSpPr>
          <p:grpSpPr bwMode="auto">
            <a:xfrm>
              <a:off x="9511881" y="872364"/>
              <a:ext cx="466346" cy="932692"/>
              <a:chOff x="307975" y="398463"/>
              <a:chExt cx="1028700" cy="1895475"/>
            </a:xfrm>
          </p:grpSpPr>
          <p:pic>
            <p:nvPicPr>
              <p:cNvPr id="52"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3" name="Picture 5"/>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84" name="Group 59">
              <a:extLst>
                <a:ext uri="{FF2B5EF4-FFF2-40B4-BE49-F238E27FC236}">
                  <a16:creationId xmlns:a16="http://schemas.microsoft.com/office/drawing/2014/main" id="{1F6EB2F7-A6A7-49A0-8CE4-A040FA77CFB4}"/>
                </a:ext>
              </a:extLst>
            </p:cNvPr>
            <p:cNvGrpSpPr>
              <a:grpSpLocks noChangeAspect="1"/>
            </p:cNvGrpSpPr>
            <p:nvPr/>
          </p:nvGrpSpPr>
          <p:grpSpPr bwMode="auto">
            <a:xfrm>
              <a:off x="9449841" y="826512"/>
              <a:ext cx="466346" cy="932692"/>
              <a:chOff x="307975" y="398463"/>
              <a:chExt cx="1028700" cy="1895475"/>
            </a:xfrm>
          </p:grpSpPr>
          <p:pic>
            <p:nvPicPr>
              <p:cNvPr id="85" name="Picture 17">
                <a:extLst>
                  <a:ext uri="{FF2B5EF4-FFF2-40B4-BE49-F238E27FC236}">
                    <a16:creationId xmlns:a16="http://schemas.microsoft.com/office/drawing/2014/main" id="{24456F17-9F67-42EB-8F1C-AADFAA091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6" name="Picture 5">
                <a:extLst>
                  <a:ext uri="{FF2B5EF4-FFF2-40B4-BE49-F238E27FC236}">
                    <a16:creationId xmlns:a16="http://schemas.microsoft.com/office/drawing/2014/main" id="{D80C5A44-E0F0-4330-8861-F4D112CD74E0}"/>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95" name="Group 59">
              <a:extLst>
                <a:ext uri="{FF2B5EF4-FFF2-40B4-BE49-F238E27FC236}">
                  <a16:creationId xmlns:a16="http://schemas.microsoft.com/office/drawing/2014/main" id="{B6DE5483-B966-4824-845D-C3D6DD6BEEFB}"/>
                </a:ext>
              </a:extLst>
            </p:cNvPr>
            <p:cNvGrpSpPr>
              <a:grpSpLocks noChangeAspect="1"/>
            </p:cNvGrpSpPr>
            <p:nvPr/>
          </p:nvGrpSpPr>
          <p:grpSpPr bwMode="auto">
            <a:xfrm>
              <a:off x="9388093" y="776218"/>
              <a:ext cx="466346" cy="932692"/>
              <a:chOff x="307975" y="398463"/>
              <a:chExt cx="1028700" cy="1895475"/>
            </a:xfrm>
          </p:grpSpPr>
          <p:pic>
            <p:nvPicPr>
              <p:cNvPr id="96" name="Picture 17">
                <a:extLst>
                  <a:ext uri="{FF2B5EF4-FFF2-40B4-BE49-F238E27FC236}">
                    <a16:creationId xmlns:a16="http://schemas.microsoft.com/office/drawing/2014/main" id="{96BB7B95-6955-4465-B6CD-9862CD59A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7" name="Picture 5">
                <a:extLst>
                  <a:ext uri="{FF2B5EF4-FFF2-40B4-BE49-F238E27FC236}">
                    <a16:creationId xmlns:a16="http://schemas.microsoft.com/office/drawing/2014/main" id="{690E9875-3C04-447B-B94A-A81D323B0082}"/>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90" name="Group 59">
              <a:extLst>
                <a:ext uri="{FF2B5EF4-FFF2-40B4-BE49-F238E27FC236}">
                  <a16:creationId xmlns:a16="http://schemas.microsoft.com/office/drawing/2014/main" id="{7012656B-BF8E-48C9-91DD-A32EB558AAFD}"/>
                </a:ext>
              </a:extLst>
            </p:cNvPr>
            <p:cNvGrpSpPr>
              <a:grpSpLocks noChangeAspect="1"/>
            </p:cNvGrpSpPr>
            <p:nvPr/>
          </p:nvGrpSpPr>
          <p:grpSpPr bwMode="auto">
            <a:xfrm>
              <a:off x="9329069" y="724293"/>
              <a:ext cx="466346" cy="932692"/>
              <a:chOff x="307975" y="398463"/>
              <a:chExt cx="1028700" cy="1895475"/>
            </a:xfrm>
          </p:grpSpPr>
          <p:pic>
            <p:nvPicPr>
              <p:cNvPr id="91" name="Picture 17">
                <a:extLst>
                  <a:ext uri="{FF2B5EF4-FFF2-40B4-BE49-F238E27FC236}">
                    <a16:creationId xmlns:a16="http://schemas.microsoft.com/office/drawing/2014/main" id="{1308220A-1F4B-41D1-9708-0184B11A5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3" name="Picture 5">
                <a:extLst>
                  <a:ext uri="{FF2B5EF4-FFF2-40B4-BE49-F238E27FC236}">
                    <a16:creationId xmlns:a16="http://schemas.microsoft.com/office/drawing/2014/main" id="{7EA8CDAB-6956-41EF-B117-81613A637E26}"/>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87" name="Group 59">
              <a:extLst>
                <a:ext uri="{FF2B5EF4-FFF2-40B4-BE49-F238E27FC236}">
                  <a16:creationId xmlns:a16="http://schemas.microsoft.com/office/drawing/2014/main" id="{76B7B11A-90C9-4E3B-BFAA-537A2EADCFE1}"/>
                </a:ext>
              </a:extLst>
            </p:cNvPr>
            <p:cNvGrpSpPr>
              <a:grpSpLocks noChangeAspect="1"/>
            </p:cNvGrpSpPr>
            <p:nvPr/>
          </p:nvGrpSpPr>
          <p:grpSpPr bwMode="auto">
            <a:xfrm>
              <a:off x="9262093" y="674238"/>
              <a:ext cx="466346" cy="932692"/>
              <a:chOff x="307975" y="398463"/>
              <a:chExt cx="1028700" cy="1895475"/>
            </a:xfrm>
          </p:grpSpPr>
          <p:pic>
            <p:nvPicPr>
              <p:cNvPr id="88" name="Picture 17">
                <a:extLst>
                  <a:ext uri="{FF2B5EF4-FFF2-40B4-BE49-F238E27FC236}">
                    <a16:creationId xmlns:a16="http://schemas.microsoft.com/office/drawing/2014/main" id="{715477C9-B939-40F7-81BA-B6AC13DF74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9" name="Picture 5">
                <a:extLst>
                  <a:ext uri="{FF2B5EF4-FFF2-40B4-BE49-F238E27FC236}">
                    <a16:creationId xmlns:a16="http://schemas.microsoft.com/office/drawing/2014/main" id="{7C67BB8D-DF99-4724-BB65-1F5F26676A93}"/>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grpSp>
        <p:nvGrpSpPr>
          <p:cNvPr id="99" name="Group 98">
            <a:extLst>
              <a:ext uri="{FF2B5EF4-FFF2-40B4-BE49-F238E27FC236}">
                <a16:creationId xmlns:a16="http://schemas.microsoft.com/office/drawing/2014/main" id="{7B070614-534F-4907-8237-289CE8DCD45D}"/>
              </a:ext>
            </a:extLst>
          </p:cNvPr>
          <p:cNvGrpSpPr/>
          <p:nvPr/>
        </p:nvGrpSpPr>
        <p:grpSpPr>
          <a:xfrm>
            <a:off x="4904198" y="1745037"/>
            <a:ext cx="716134" cy="1130818"/>
            <a:chOff x="9262093" y="674238"/>
            <a:chExt cx="716134" cy="1130818"/>
          </a:xfrm>
        </p:grpSpPr>
        <p:grpSp>
          <p:nvGrpSpPr>
            <p:cNvPr id="101" name="Group 59">
              <a:extLst>
                <a:ext uri="{FF2B5EF4-FFF2-40B4-BE49-F238E27FC236}">
                  <a16:creationId xmlns:a16="http://schemas.microsoft.com/office/drawing/2014/main" id="{CDFEE780-A8D0-4787-94BB-0AD8F6FF501D}"/>
                </a:ext>
              </a:extLst>
            </p:cNvPr>
            <p:cNvGrpSpPr>
              <a:grpSpLocks noChangeAspect="1"/>
            </p:cNvGrpSpPr>
            <p:nvPr/>
          </p:nvGrpSpPr>
          <p:grpSpPr bwMode="auto">
            <a:xfrm>
              <a:off x="9511881" y="872364"/>
              <a:ext cx="466346" cy="932692"/>
              <a:chOff x="307975" y="398463"/>
              <a:chExt cx="1028700" cy="1895475"/>
            </a:xfrm>
          </p:grpSpPr>
          <p:pic>
            <p:nvPicPr>
              <p:cNvPr id="131" name="Picture 17">
                <a:extLst>
                  <a:ext uri="{FF2B5EF4-FFF2-40B4-BE49-F238E27FC236}">
                    <a16:creationId xmlns:a16="http://schemas.microsoft.com/office/drawing/2014/main" id="{866E96CE-A930-4EA9-BD15-1E657DC06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32" name="Picture 5">
                <a:extLst>
                  <a:ext uri="{FF2B5EF4-FFF2-40B4-BE49-F238E27FC236}">
                    <a16:creationId xmlns:a16="http://schemas.microsoft.com/office/drawing/2014/main" id="{9E09ECC8-6CC8-45F5-AD7F-88B85A966457}"/>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02" name="Group 59">
              <a:extLst>
                <a:ext uri="{FF2B5EF4-FFF2-40B4-BE49-F238E27FC236}">
                  <a16:creationId xmlns:a16="http://schemas.microsoft.com/office/drawing/2014/main" id="{F817B773-E3F5-4095-91DD-246F421079F0}"/>
                </a:ext>
              </a:extLst>
            </p:cNvPr>
            <p:cNvGrpSpPr>
              <a:grpSpLocks noChangeAspect="1"/>
            </p:cNvGrpSpPr>
            <p:nvPr/>
          </p:nvGrpSpPr>
          <p:grpSpPr bwMode="auto">
            <a:xfrm>
              <a:off x="9449841" y="826512"/>
              <a:ext cx="466346" cy="932692"/>
              <a:chOff x="307975" y="398463"/>
              <a:chExt cx="1028700" cy="1895475"/>
            </a:xfrm>
          </p:grpSpPr>
          <p:pic>
            <p:nvPicPr>
              <p:cNvPr id="114" name="Picture 17">
                <a:extLst>
                  <a:ext uri="{FF2B5EF4-FFF2-40B4-BE49-F238E27FC236}">
                    <a16:creationId xmlns:a16="http://schemas.microsoft.com/office/drawing/2014/main" id="{9729E81D-5BA7-455C-8365-BA045BFF78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5" name="Picture 5">
                <a:extLst>
                  <a:ext uri="{FF2B5EF4-FFF2-40B4-BE49-F238E27FC236}">
                    <a16:creationId xmlns:a16="http://schemas.microsoft.com/office/drawing/2014/main" id="{55FAEDFB-6C6B-4129-B047-0E5331F1D6B3}"/>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03" name="Group 59">
              <a:extLst>
                <a:ext uri="{FF2B5EF4-FFF2-40B4-BE49-F238E27FC236}">
                  <a16:creationId xmlns:a16="http://schemas.microsoft.com/office/drawing/2014/main" id="{907AF284-45F3-407E-BAC0-89A5A454EA03}"/>
                </a:ext>
              </a:extLst>
            </p:cNvPr>
            <p:cNvGrpSpPr>
              <a:grpSpLocks noChangeAspect="1"/>
            </p:cNvGrpSpPr>
            <p:nvPr/>
          </p:nvGrpSpPr>
          <p:grpSpPr bwMode="auto">
            <a:xfrm>
              <a:off x="9388093" y="776218"/>
              <a:ext cx="466346" cy="932692"/>
              <a:chOff x="307975" y="398463"/>
              <a:chExt cx="1028700" cy="1895475"/>
            </a:xfrm>
          </p:grpSpPr>
          <p:pic>
            <p:nvPicPr>
              <p:cNvPr id="112" name="Picture 17">
                <a:extLst>
                  <a:ext uri="{FF2B5EF4-FFF2-40B4-BE49-F238E27FC236}">
                    <a16:creationId xmlns:a16="http://schemas.microsoft.com/office/drawing/2014/main" id="{55A07519-180A-4EA1-A836-39718C0B57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3" name="Picture 5">
                <a:extLst>
                  <a:ext uri="{FF2B5EF4-FFF2-40B4-BE49-F238E27FC236}">
                    <a16:creationId xmlns:a16="http://schemas.microsoft.com/office/drawing/2014/main" id="{63EDB94D-1B84-45A2-A6AD-4EA09B63F42F}"/>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04" name="Group 59">
              <a:extLst>
                <a:ext uri="{FF2B5EF4-FFF2-40B4-BE49-F238E27FC236}">
                  <a16:creationId xmlns:a16="http://schemas.microsoft.com/office/drawing/2014/main" id="{3B5082BA-D78C-431A-8EE7-060749E186E1}"/>
                </a:ext>
              </a:extLst>
            </p:cNvPr>
            <p:cNvGrpSpPr>
              <a:grpSpLocks noChangeAspect="1"/>
            </p:cNvGrpSpPr>
            <p:nvPr/>
          </p:nvGrpSpPr>
          <p:grpSpPr bwMode="auto">
            <a:xfrm>
              <a:off x="9329069" y="724293"/>
              <a:ext cx="466346" cy="932692"/>
              <a:chOff x="307975" y="398463"/>
              <a:chExt cx="1028700" cy="1895475"/>
            </a:xfrm>
          </p:grpSpPr>
          <p:pic>
            <p:nvPicPr>
              <p:cNvPr id="110" name="Picture 17">
                <a:extLst>
                  <a:ext uri="{FF2B5EF4-FFF2-40B4-BE49-F238E27FC236}">
                    <a16:creationId xmlns:a16="http://schemas.microsoft.com/office/drawing/2014/main" id="{160D1AC4-F1D9-4B9F-B4B0-624CF43DE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1" name="Picture 5">
                <a:extLst>
                  <a:ext uri="{FF2B5EF4-FFF2-40B4-BE49-F238E27FC236}">
                    <a16:creationId xmlns:a16="http://schemas.microsoft.com/office/drawing/2014/main" id="{9EB9F3E7-0164-4F13-A268-E5A80D7A61AD}"/>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05" name="Group 59">
              <a:extLst>
                <a:ext uri="{FF2B5EF4-FFF2-40B4-BE49-F238E27FC236}">
                  <a16:creationId xmlns:a16="http://schemas.microsoft.com/office/drawing/2014/main" id="{11BC0175-F99B-46DA-9EB8-2441926155D3}"/>
                </a:ext>
              </a:extLst>
            </p:cNvPr>
            <p:cNvGrpSpPr>
              <a:grpSpLocks noChangeAspect="1"/>
            </p:cNvGrpSpPr>
            <p:nvPr/>
          </p:nvGrpSpPr>
          <p:grpSpPr bwMode="auto">
            <a:xfrm>
              <a:off x="9262093" y="674238"/>
              <a:ext cx="466346" cy="932692"/>
              <a:chOff x="307975" y="398463"/>
              <a:chExt cx="1028700" cy="1895475"/>
            </a:xfrm>
          </p:grpSpPr>
          <p:pic>
            <p:nvPicPr>
              <p:cNvPr id="106" name="Picture 17">
                <a:extLst>
                  <a:ext uri="{FF2B5EF4-FFF2-40B4-BE49-F238E27FC236}">
                    <a16:creationId xmlns:a16="http://schemas.microsoft.com/office/drawing/2014/main" id="{9AD98F20-7741-484F-AD9B-E7C7E1235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7" name="Picture 5">
                <a:extLst>
                  <a:ext uri="{FF2B5EF4-FFF2-40B4-BE49-F238E27FC236}">
                    <a16:creationId xmlns:a16="http://schemas.microsoft.com/office/drawing/2014/main" id="{D0FCD8BB-FD9B-4256-861B-6FCCDAF6E66D}"/>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grpSp>
        <p:nvGrpSpPr>
          <p:cNvPr id="133" name="Group 132">
            <a:extLst>
              <a:ext uri="{FF2B5EF4-FFF2-40B4-BE49-F238E27FC236}">
                <a16:creationId xmlns:a16="http://schemas.microsoft.com/office/drawing/2014/main" id="{8AB407FB-120D-4087-BDCC-30AB624CBD0A}"/>
              </a:ext>
            </a:extLst>
          </p:cNvPr>
          <p:cNvGrpSpPr/>
          <p:nvPr/>
        </p:nvGrpSpPr>
        <p:grpSpPr>
          <a:xfrm>
            <a:off x="5738868" y="1776908"/>
            <a:ext cx="716134" cy="1130818"/>
            <a:chOff x="9262093" y="674238"/>
            <a:chExt cx="716134" cy="1130818"/>
          </a:xfrm>
        </p:grpSpPr>
        <p:grpSp>
          <p:nvGrpSpPr>
            <p:cNvPr id="134" name="Group 59">
              <a:extLst>
                <a:ext uri="{FF2B5EF4-FFF2-40B4-BE49-F238E27FC236}">
                  <a16:creationId xmlns:a16="http://schemas.microsoft.com/office/drawing/2014/main" id="{C7116E48-530C-42A6-B819-D6D09C8E699D}"/>
                </a:ext>
              </a:extLst>
            </p:cNvPr>
            <p:cNvGrpSpPr>
              <a:grpSpLocks noChangeAspect="1"/>
            </p:cNvGrpSpPr>
            <p:nvPr/>
          </p:nvGrpSpPr>
          <p:grpSpPr bwMode="auto">
            <a:xfrm>
              <a:off x="9511881" y="872364"/>
              <a:ext cx="466346" cy="932692"/>
              <a:chOff x="307975" y="398463"/>
              <a:chExt cx="1028700" cy="1895475"/>
            </a:xfrm>
          </p:grpSpPr>
          <p:pic>
            <p:nvPicPr>
              <p:cNvPr id="147" name="Picture 17">
                <a:extLst>
                  <a:ext uri="{FF2B5EF4-FFF2-40B4-BE49-F238E27FC236}">
                    <a16:creationId xmlns:a16="http://schemas.microsoft.com/office/drawing/2014/main" id="{5411D44F-ADEB-4299-9C02-2DA20CF4D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48" name="Picture 5">
                <a:extLst>
                  <a:ext uri="{FF2B5EF4-FFF2-40B4-BE49-F238E27FC236}">
                    <a16:creationId xmlns:a16="http://schemas.microsoft.com/office/drawing/2014/main" id="{E716E4E8-204A-4C5C-A726-1A41163FAD82}"/>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35" name="Group 59">
              <a:extLst>
                <a:ext uri="{FF2B5EF4-FFF2-40B4-BE49-F238E27FC236}">
                  <a16:creationId xmlns:a16="http://schemas.microsoft.com/office/drawing/2014/main" id="{0184BD09-EC20-4D00-A51B-D6EC80902E0E}"/>
                </a:ext>
              </a:extLst>
            </p:cNvPr>
            <p:cNvGrpSpPr>
              <a:grpSpLocks noChangeAspect="1"/>
            </p:cNvGrpSpPr>
            <p:nvPr/>
          </p:nvGrpSpPr>
          <p:grpSpPr bwMode="auto">
            <a:xfrm>
              <a:off x="9449841" y="826512"/>
              <a:ext cx="466346" cy="932692"/>
              <a:chOff x="307975" y="398463"/>
              <a:chExt cx="1028700" cy="1895475"/>
            </a:xfrm>
          </p:grpSpPr>
          <p:pic>
            <p:nvPicPr>
              <p:cNvPr id="145" name="Picture 17">
                <a:extLst>
                  <a:ext uri="{FF2B5EF4-FFF2-40B4-BE49-F238E27FC236}">
                    <a16:creationId xmlns:a16="http://schemas.microsoft.com/office/drawing/2014/main" id="{BFAFA36E-499B-4D93-8236-5607B4A748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46" name="Picture 5">
                <a:extLst>
                  <a:ext uri="{FF2B5EF4-FFF2-40B4-BE49-F238E27FC236}">
                    <a16:creationId xmlns:a16="http://schemas.microsoft.com/office/drawing/2014/main" id="{DD882806-142D-4425-BCA4-2AE1DF86D829}"/>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36" name="Group 59">
              <a:extLst>
                <a:ext uri="{FF2B5EF4-FFF2-40B4-BE49-F238E27FC236}">
                  <a16:creationId xmlns:a16="http://schemas.microsoft.com/office/drawing/2014/main" id="{3FBE0239-6343-44B1-B652-33AD77ED3892}"/>
                </a:ext>
              </a:extLst>
            </p:cNvPr>
            <p:cNvGrpSpPr>
              <a:grpSpLocks noChangeAspect="1"/>
            </p:cNvGrpSpPr>
            <p:nvPr/>
          </p:nvGrpSpPr>
          <p:grpSpPr bwMode="auto">
            <a:xfrm>
              <a:off x="9388093" y="776218"/>
              <a:ext cx="466346" cy="932692"/>
              <a:chOff x="307975" y="398463"/>
              <a:chExt cx="1028700" cy="1895475"/>
            </a:xfrm>
          </p:grpSpPr>
          <p:pic>
            <p:nvPicPr>
              <p:cNvPr id="143" name="Picture 17">
                <a:extLst>
                  <a:ext uri="{FF2B5EF4-FFF2-40B4-BE49-F238E27FC236}">
                    <a16:creationId xmlns:a16="http://schemas.microsoft.com/office/drawing/2014/main" id="{33F570B0-572C-48E1-9B89-AFCB1EE2A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44" name="Picture 5">
                <a:extLst>
                  <a:ext uri="{FF2B5EF4-FFF2-40B4-BE49-F238E27FC236}">
                    <a16:creationId xmlns:a16="http://schemas.microsoft.com/office/drawing/2014/main" id="{10E87C54-7F83-41A9-8B8D-92B2E97BAE35}"/>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37" name="Group 59">
              <a:extLst>
                <a:ext uri="{FF2B5EF4-FFF2-40B4-BE49-F238E27FC236}">
                  <a16:creationId xmlns:a16="http://schemas.microsoft.com/office/drawing/2014/main" id="{54EB068F-428E-4F2B-A5A2-AEE4A2D6C47A}"/>
                </a:ext>
              </a:extLst>
            </p:cNvPr>
            <p:cNvGrpSpPr>
              <a:grpSpLocks noChangeAspect="1"/>
            </p:cNvGrpSpPr>
            <p:nvPr/>
          </p:nvGrpSpPr>
          <p:grpSpPr bwMode="auto">
            <a:xfrm>
              <a:off x="9329069" y="724293"/>
              <a:ext cx="466346" cy="932692"/>
              <a:chOff x="307975" y="398463"/>
              <a:chExt cx="1028700" cy="1895475"/>
            </a:xfrm>
          </p:grpSpPr>
          <p:pic>
            <p:nvPicPr>
              <p:cNvPr id="141" name="Picture 17">
                <a:extLst>
                  <a:ext uri="{FF2B5EF4-FFF2-40B4-BE49-F238E27FC236}">
                    <a16:creationId xmlns:a16="http://schemas.microsoft.com/office/drawing/2014/main" id="{6BC68EAE-CA8F-472D-8A92-CEE4A07D00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42" name="Picture 5">
                <a:extLst>
                  <a:ext uri="{FF2B5EF4-FFF2-40B4-BE49-F238E27FC236}">
                    <a16:creationId xmlns:a16="http://schemas.microsoft.com/office/drawing/2014/main" id="{CF170740-67D7-440E-A1FE-7E6EDF27F5E4}"/>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38" name="Group 59">
              <a:extLst>
                <a:ext uri="{FF2B5EF4-FFF2-40B4-BE49-F238E27FC236}">
                  <a16:creationId xmlns:a16="http://schemas.microsoft.com/office/drawing/2014/main" id="{54DD38DC-CBD5-4BA5-8D54-B5914DBA45AA}"/>
                </a:ext>
              </a:extLst>
            </p:cNvPr>
            <p:cNvGrpSpPr>
              <a:grpSpLocks noChangeAspect="1"/>
            </p:cNvGrpSpPr>
            <p:nvPr/>
          </p:nvGrpSpPr>
          <p:grpSpPr bwMode="auto">
            <a:xfrm>
              <a:off x="9262093" y="674238"/>
              <a:ext cx="466346" cy="932692"/>
              <a:chOff x="307975" y="398463"/>
              <a:chExt cx="1028700" cy="1895475"/>
            </a:xfrm>
          </p:grpSpPr>
          <p:pic>
            <p:nvPicPr>
              <p:cNvPr id="139" name="Picture 17">
                <a:extLst>
                  <a:ext uri="{FF2B5EF4-FFF2-40B4-BE49-F238E27FC236}">
                    <a16:creationId xmlns:a16="http://schemas.microsoft.com/office/drawing/2014/main" id="{8BE30728-1B81-419A-88EC-FB584FFB6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 y="398463"/>
                <a:ext cx="1028700" cy="189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40" name="Picture 5">
                <a:extLst>
                  <a:ext uri="{FF2B5EF4-FFF2-40B4-BE49-F238E27FC236}">
                    <a16:creationId xmlns:a16="http://schemas.microsoft.com/office/drawing/2014/main" id="{E37AA7C0-3057-4CEA-8C9D-CFBC83E407AE}"/>
                  </a:ext>
                </a:extLst>
              </p:cNvPr>
              <p:cNvPicPr>
                <a:picLocks noChangeAspect="1" noChangeArrowheads="1"/>
              </p:cNvPicPr>
              <p:nvPr/>
            </p:nvPicPr>
            <p:blipFill>
              <a:blip r:embed="rId13">
                <a:alphaModFix amt="91000"/>
                <a:extLst>
                  <a:ext uri="{28A0092B-C50C-407E-A947-70E740481C1C}">
                    <a14:useLocalDpi xmlns:a14="http://schemas.microsoft.com/office/drawing/2010/main" val="0"/>
                  </a:ext>
                </a:extLst>
              </a:blip>
              <a:srcRect/>
              <a:stretch>
                <a:fillRect/>
              </a:stretch>
            </p:blipFill>
            <p:spPr bwMode="auto">
              <a:xfrm>
                <a:off x="486569" y="1530483"/>
                <a:ext cx="657225" cy="487032"/>
              </a:xfrm>
              <a:prstGeom prst="rect">
                <a:avLst/>
              </a:prstGeom>
              <a:noFill/>
              <a:ln>
                <a:noFill/>
              </a:ln>
              <a:effectLst/>
              <a:extLst>
                <a:ext uri="{909E8E84-426E-40dd-AFC4-6F175D3DCCD1}">
                  <a14:hiddenFill xmlns:a14="http://schemas.microsoft.com/office/drawing/2010/main" xmlns="">
                    <a:solidFill>
                      <a:srgbClr val="7C73A2">
                        <a:alpha val="90979"/>
                      </a:srgbClr>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sp>
        <p:nvSpPr>
          <p:cNvPr id="149" name="TextBox 148">
            <a:extLst>
              <a:ext uri="{FF2B5EF4-FFF2-40B4-BE49-F238E27FC236}">
                <a16:creationId xmlns:a16="http://schemas.microsoft.com/office/drawing/2014/main" id="{9F9DB33F-2059-4B2E-9FE9-EDA5B42392C7}"/>
              </a:ext>
            </a:extLst>
          </p:cNvPr>
          <p:cNvSpPr txBox="1"/>
          <p:nvPr/>
        </p:nvSpPr>
        <p:spPr>
          <a:xfrm>
            <a:off x="1776992" y="5749401"/>
            <a:ext cx="1403141" cy="369332"/>
          </a:xfrm>
          <a:prstGeom prst="rect">
            <a:avLst/>
          </a:prstGeom>
          <a:noFill/>
        </p:spPr>
        <p:txBody>
          <a:bodyPr wrap="none" rtlCol="0" anchor="t" anchorCtr="1">
            <a:spAutoFit/>
          </a:bodyPr>
          <a:lstStyle/>
          <a:p>
            <a:r>
              <a:rPr lang="en-US" dirty="0">
                <a:solidFill>
                  <a:schemeClr val="bg1"/>
                </a:solidFill>
              </a:rPr>
              <a:t>homogenized</a:t>
            </a:r>
          </a:p>
        </p:txBody>
      </p:sp>
      <p:sp>
        <p:nvSpPr>
          <p:cNvPr id="150" name="TextBox 149">
            <a:extLst>
              <a:ext uri="{FF2B5EF4-FFF2-40B4-BE49-F238E27FC236}">
                <a16:creationId xmlns:a16="http://schemas.microsoft.com/office/drawing/2014/main" id="{53946BE1-8D1C-4F38-A945-7CDEECE553BC}"/>
              </a:ext>
            </a:extLst>
          </p:cNvPr>
          <p:cNvSpPr txBox="1"/>
          <p:nvPr/>
        </p:nvSpPr>
        <p:spPr>
          <a:xfrm>
            <a:off x="3909322" y="5748338"/>
            <a:ext cx="681597" cy="369332"/>
          </a:xfrm>
          <a:prstGeom prst="rect">
            <a:avLst/>
          </a:prstGeom>
          <a:noFill/>
        </p:spPr>
        <p:txBody>
          <a:bodyPr wrap="none" rtlCol="0">
            <a:spAutoFit/>
          </a:bodyPr>
          <a:lstStyle/>
          <a:p>
            <a:r>
              <a:rPr lang="en-US" dirty="0">
                <a:solidFill>
                  <a:schemeClr val="bg1"/>
                </a:solidFill>
              </a:rPr>
              <a:t>2 min</a:t>
            </a:r>
          </a:p>
        </p:txBody>
      </p:sp>
      <p:sp>
        <p:nvSpPr>
          <p:cNvPr id="151" name="TextBox 150">
            <a:extLst>
              <a:ext uri="{FF2B5EF4-FFF2-40B4-BE49-F238E27FC236}">
                <a16:creationId xmlns:a16="http://schemas.microsoft.com/office/drawing/2014/main" id="{1709FCA5-DC2D-4293-8204-F84143587834}"/>
              </a:ext>
            </a:extLst>
          </p:cNvPr>
          <p:cNvSpPr txBox="1"/>
          <p:nvPr/>
        </p:nvSpPr>
        <p:spPr>
          <a:xfrm>
            <a:off x="5270249" y="5767873"/>
            <a:ext cx="2511681" cy="369332"/>
          </a:xfrm>
          <a:prstGeom prst="rect">
            <a:avLst/>
          </a:prstGeom>
          <a:noFill/>
        </p:spPr>
        <p:txBody>
          <a:bodyPr wrap="square" rtlCol="0">
            <a:spAutoFit/>
          </a:bodyPr>
          <a:lstStyle/>
          <a:p>
            <a:pPr algn="ctr"/>
            <a:r>
              <a:rPr lang="en-US" dirty="0">
                <a:solidFill>
                  <a:schemeClr val="bg1"/>
                </a:solidFill>
              </a:rPr>
              <a:t>14,000</a:t>
            </a:r>
            <a:r>
              <a:rPr lang="en-US" i="1" dirty="0">
                <a:solidFill>
                  <a:schemeClr val="bg1"/>
                </a:solidFill>
              </a:rPr>
              <a:t>g, </a:t>
            </a:r>
            <a:r>
              <a:rPr lang="en-US" dirty="0">
                <a:solidFill>
                  <a:schemeClr val="bg1"/>
                </a:solidFill>
              </a:rPr>
              <a:t>10 min, 2x</a:t>
            </a:r>
          </a:p>
        </p:txBody>
      </p:sp>
      <p:sp>
        <p:nvSpPr>
          <p:cNvPr id="152" name="TextBox 151">
            <a:extLst>
              <a:ext uri="{FF2B5EF4-FFF2-40B4-BE49-F238E27FC236}">
                <a16:creationId xmlns:a16="http://schemas.microsoft.com/office/drawing/2014/main" id="{320B1F2E-77E4-4B27-9B85-AEA74B7908DC}"/>
              </a:ext>
            </a:extLst>
          </p:cNvPr>
          <p:cNvSpPr txBox="1"/>
          <p:nvPr/>
        </p:nvSpPr>
        <p:spPr>
          <a:xfrm>
            <a:off x="7874653" y="5766810"/>
            <a:ext cx="841897" cy="369332"/>
          </a:xfrm>
          <a:prstGeom prst="rect">
            <a:avLst/>
          </a:prstGeom>
          <a:noFill/>
        </p:spPr>
        <p:txBody>
          <a:bodyPr wrap="none" rtlCol="0">
            <a:spAutoFit/>
          </a:bodyPr>
          <a:lstStyle/>
          <a:p>
            <a:pPr algn="ctr"/>
            <a:r>
              <a:rPr lang="en-US" dirty="0">
                <a:solidFill>
                  <a:srgbClr val="00B050"/>
                </a:solidFill>
              </a:rPr>
              <a:t> </a:t>
            </a:r>
            <a:r>
              <a:rPr lang="en-US" dirty="0">
                <a:solidFill>
                  <a:schemeClr val="bg1"/>
                </a:solidFill>
              </a:rPr>
              <a:t>-80°C</a:t>
            </a:r>
          </a:p>
        </p:txBody>
      </p:sp>
      <p:pic>
        <p:nvPicPr>
          <p:cNvPr id="6" name="Picture 5">
            <a:extLst>
              <a:ext uri="{FF2B5EF4-FFF2-40B4-BE49-F238E27FC236}">
                <a16:creationId xmlns:a16="http://schemas.microsoft.com/office/drawing/2014/main" id="{49E73D87-2D92-4351-A6B0-87CFCF21FEDD}"/>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7637" t="37744" r="7202"/>
          <a:stretch/>
        </p:blipFill>
        <p:spPr>
          <a:xfrm rot="10800000">
            <a:off x="213339" y="779702"/>
            <a:ext cx="3701982" cy="2029719"/>
          </a:xfrm>
          <a:prstGeom prst="rect">
            <a:avLst/>
          </a:prstGeom>
          <a:solidFill>
            <a:schemeClr val="accent1">
              <a:lumMod val="40000"/>
              <a:lumOff val="60000"/>
            </a:schemeClr>
          </a:solidFill>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94EA86F8-F6C5-411E-8055-E856E95D9A38}"/>
              </a:ext>
            </a:extLst>
          </p:cNvPr>
          <p:cNvPicPr>
            <a:picLocks noChangeAspect="1"/>
          </p:cNvPicPr>
          <p:nvPr/>
        </p:nvPicPr>
        <p:blipFill>
          <a:blip r:embed="rId15" cstate="hqprint">
            <a:extLst>
              <a:ext uri="{28A0092B-C50C-407E-A947-70E740481C1C}">
                <a14:useLocalDpi xmlns:a14="http://schemas.microsoft.com/office/drawing/2010/main" val="0"/>
              </a:ext>
              <a:ext uri="{837473B0-CC2E-450A-ABE3-18F120FF3D39}">
                <a1611:picAttrSrcUrl xmlns:a1611="http://schemas.microsoft.com/office/drawing/2016/11/main" xmlns="" r:id="rId16"/>
              </a:ext>
            </a:extLst>
          </a:blip>
          <a:stretch>
            <a:fillRect/>
          </a:stretch>
        </p:blipFill>
        <p:spPr>
          <a:xfrm>
            <a:off x="7538140" y="4426048"/>
            <a:ext cx="1457242" cy="1155318"/>
          </a:xfrm>
          <a:prstGeom prst="rect">
            <a:avLst/>
          </a:prstGeom>
        </p:spPr>
      </p:pic>
    </p:spTree>
    <p:custDataLst>
      <p:tags r:id="rId1"/>
    </p:custDataLst>
    <p:extLst>
      <p:ext uri="{BB962C8B-B14F-4D97-AF65-F5344CB8AC3E}">
        <p14:creationId xmlns:p14="http://schemas.microsoft.com/office/powerpoint/2010/main" val="242802196"/>
      </p:ext>
    </p:extLst>
  </p:cSld>
  <p:clrMapOvr>
    <a:masterClrMapping/>
  </p:clrMapOvr>
  <mc:AlternateContent xmlns:mc="http://schemas.openxmlformats.org/markup-compatibility/2006" xmlns:p14="http://schemas.microsoft.com/office/powerpoint/2010/main">
    <mc:Choice Requires="p14">
      <p:transition spd="slow" p14:dur="2000" advTm="119762"/>
    </mc:Choice>
    <mc:Fallback xmlns="">
      <p:transition spd="slow" advTm="1197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3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8" grpId="0" animBg="1"/>
      <p:bldP spid="100" grpId="0" animBg="1"/>
      <p:bldP spid="18" grpId="0"/>
      <p:bldP spid="71" grpId="0"/>
      <p:bldP spid="83" grpId="0"/>
      <p:bldP spid="149" grpId="0"/>
      <p:bldP spid="150" grpId="0"/>
      <p:bldP spid="151" grpId="0"/>
      <p:bldP spid="1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C2FF6-167B-4968-BCD4-48DC84CF20E5}"/>
              </a:ext>
            </a:extLst>
          </p:cNvPr>
          <p:cNvSpPr>
            <a:spLocks noGrp="1"/>
          </p:cNvSpPr>
          <p:nvPr>
            <p:ph type="title"/>
          </p:nvPr>
        </p:nvSpPr>
        <p:spPr>
          <a:xfrm>
            <a:off x="856058" y="1419227"/>
            <a:ext cx="7404022" cy="2852737"/>
          </a:xfrm>
        </p:spPr>
        <p:txBody>
          <a:bodyPr>
            <a:normAutofit/>
          </a:bodyPr>
          <a:lstStyle/>
          <a:p>
            <a:pPr algn="ctr"/>
            <a:r>
              <a:rPr lang="en-US" sz="2800" b="1" dirty="0">
                <a:latin typeface="Arial" panose="020B0604020202020204" pitchFamily="34" charset="0"/>
                <a:cs typeface="Arial" panose="020B0604020202020204" pitchFamily="34" charset="0"/>
              </a:rPr>
              <a:t>LC-LR-MS/MS - based Positional Isotopomer Measurements</a:t>
            </a:r>
            <a:br>
              <a:rPr lang="en-US" sz="2800" b="1" dirty="0">
                <a:latin typeface="Arial" panose="020B0604020202020204" pitchFamily="34" charset="0"/>
                <a:cs typeface="Arial" panose="020B0604020202020204" pitchFamily="34" charset="0"/>
              </a:rPr>
            </a:br>
            <a:endParaRPr lang="en-US" sz="2800" dirty="0"/>
          </a:p>
        </p:txBody>
      </p:sp>
    </p:spTree>
    <p:extLst>
      <p:ext uri="{BB962C8B-B14F-4D97-AF65-F5344CB8AC3E}">
        <p14:creationId xmlns:p14="http://schemas.microsoft.com/office/powerpoint/2010/main" val="3332657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70EB-F1E1-4302-9AE7-2DA0782A3DCA}"/>
              </a:ext>
            </a:extLst>
          </p:cNvPr>
          <p:cNvSpPr>
            <a:spLocks noGrp="1"/>
          </p:cNvSpPr>
          <p:nvPr>
            <p:ph type="title"/>
          </p:nvPr>
        </p:nvSpPr>
        <p:spPr>
          <a:xfrm>
            <a:off x="934718" y="29096"/>
            <a:ext cx="7429499" cy="806646"/>
          </a:xfrm>
        </p:spPr>
        <p:txBody>
          <a:bodyPr>
            <a:noAutofit/>
          </a:bodyPr>
          <a:lstStyle/>
          <a:p>
            <a:pPr algn="ctr"/>
            <a:r>
              <a:rPr lang="en-US" sz="2800" dirty="0" err="1"/>
              <a:t>iV</a:t>
            </a:r>
            <a:r>
              <a:rPr lang="en-US" sz="2800" dirty="0"/>
              <a:t>. Ala Fragmentation patterns with Correction parameters </a:t>
            </a:r>
          </a:p>
        </p:txBody>
      </p:sp>
      <p:pic>
        <p:nvPicPr>
          <p:cNvPr id="4" name="Content Placeholder 3">
            <a:extLst>
              <a:ext uri="{FF2B5EF4-FFF2-40B4-BE49-F238E27FC236}">
                <a16:creationId xmlns:a16="http://schemas.microsoft.com/office/drawing/2014/main" id="{43FB23D4-75E0-4C6C-A7E9-27BEE7498655}"/>
              </a:ext>
            </a:extLst>
          </p:cNvPr>
          <p:cNvPicPr>
            <a:picLocks noGrp="1" noChangeAspect="1"/>
          </p:cNvPicPr>
          <p:nvPr>
            <p:ph idx="1"/>
          </p:nvPr>
        </p:nvPicPr>
        <p:blipFill rotWithShape="1">
          <a:blip r:embed="rId3"/>
          <a:srcRect t="17992" r="25034"/>
          <a:stretch/>
        </p:blipFill>
        <p:spPr>
          <a:xfrm>
            <a:off x="2251610" y="885184"/>
            <a:ext cx="4987389" cy="4978780"/>
          </a:xfrm>
          <a:prstGeom prst="rect">
            <a:avLst/>
          </a:prstGeom>
          <a:ln w="12700">
            <a:solidFill>
              <a:schemeClr val="bg1"/>
            </a:solidFill>
          </a:ln>
          <a:effectLst>
            <a:outerShdw blurRad="63500" sx="104000" sy="104000" algn="ctr" rotWithShape="0">
              <a:prstClr val="black">
                <a:alpha val="65000"/>
              </a:prstClr>
            </a:outerShdw>
          </a:effectLst>
        </p:spPr>
      </p:pic>
      <p:sp>
        <p:nvSpPr>
          <p:cNvPr id="5" name="TextBox 4">
            <a:extLst>
              <a:ext uri="{FF2B5EF4-FFF2-40B4-BE49-F238E27FC236}">
                <a16:creationId xmlns:a16="http://schemas.microsoft.com/office/drawing/2014/main" id="{EC34706F-C646-45B8-87BE-13B02BDC3445}"/>
              </a:ext>
            </a:extLst>
          </p:cNvPr>
          <p:cNvSpPr txBox="1"/>
          <p:nvPr/>
        </p:nvSpPr>
        <p:spPr>
          <a:xfrm>
            <a:off x="1251857" y="5974325"/>
            <a:ext cx="6912429" cy="830997"/>
          </a:xfrm>
          <a:prstGeom prst="rect">
            <a:avLst/>
          </a:prstGeom>
          <a:noFill/>
        </p:spPr>
        <p:txBody>
          <a:bodyPr wrap="square" rtlCol="0">
            <a:spAutoFit/>
          </a:bodyPr>
          <a:lstStyle/>
          <a:p>
            <a:r>
              <a:rPr lang="en-US" sz="1600" dirty="0"/>
              <a:t>Ma, X., Dagan, S., Somogyi, A., Wysocki, V.H., Scaraffia, P.Y., </a:t>
            </a:r>
            <a:r>
              <a:rPr lang="en-US" sz="1600" i="1" dirty="0"/>
              <a:t>Low Mass MS/MS Fragments of Protonated Amino Acids used for Distinction of their 13C-Isotopomers in Metabolic Studies</a:t>
            </a:r>
            <a:r>
              <a:rPr lang="en-US" sz="1600" dirty="0"/>
              <a:t>., J. Am. Soc. Mass Spectrom., </a:t>
            </a:r>
            <a:r>
              <a:rPr lang="en-US" sz="1600" b="1" dirty="0"/>
              <a:t>2013</a:t>
            </a:r>
            <a:r>
              <a:rPr lang="en-US" sz="1600" dirty="0"/>
              <a:t>, 24(4):622-631.</a:t>
            </a:r>
          </a:p>
        </p:txBody>
      </p:sp>
    </p:spTree>
    <p:extLst>
      <p:ext uri="{BB962C8B-B14F-4D97-AF65-F5344CB8AC3E}">
        <p14:creationId xmlns:p14="http://schemas.microsoft.com/office/powerpoint/2010/main" val="2698184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6302-929E-48FC-B921-ED41D96FF51D}"/>
              </a:ext>
            </a:extLst>
          </p:cNvPr>
          <p:cNvSpPr>
            <a:spLocks noGrp="1"/>
          </p:cNvSpPr>
          <p:nvPr>
            <p:ph type="title"/>
          </p:nvPr>
        </p:nvSpPr>
        <p:spPr>
          <a:xfrm>
            <a:off x="1160205" y="0"/>
            <a:ext cx="7207047" cy="639097"/>
          </a:xfrm>
        </p:spPr>
        <p:txBody>
          <a:bodyPr>
            <a:normAutofit fontScale="90000"/>
          </a:bodyPr>
          <a:lstStyle/>
          <a:p>
            <a:pPr algn="ctr"/>
            <a:r>
              <a:rPr lang="en-US" sz="2800" dirty="0"/>
              <a:t>iv. Scheduled SRM chromatogram on the Agilent Triple quad MS</a:t>
            </a:r>
          </a:p>
        </p:txBody>
      </p:sp>
      <p:pic>
        <p:nvPicPr>
          <p:cNvPr id="5" name="Content Placeholder 4">
            <a:extLst>
              <a:ext uri="{FF2B5EF4-FFF2-40B4-BE49-F238E27FC236}">
                <a16:creationId xmlns:a16="http://schemas.microsoft.com/office/drawing/2014/main" id="{BA9B88BF-2254-4B52-8714-50DC45EF7AD7}"/>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23861" y="1002890"/>
            <a:ext cx="8896277" cy="4386117"/>
          </a:xfrm>
        </p:spPr>
      </p:pic>
      <p:sp>
        <p:nvSpPr>
          <p:cNvPr id="3" name="Rectangle 2">
            <a:extLst>
              <a:ext uri="{FF2B5EF4-FFF2-40B4-BE49-F238E27FC236}">
                <a16:creationId xmlns:a16="http://schemas.microsoft.com/office/drawing/2014/main" id="{3B57C791-D9ED-44E4-8D09-ABB5146DD829}"/>
              </a:ext>
            </a:extLst>
          </p:cNvPr>
          <p:cNvSpPr/>
          <p:nvPr/>
        </p:nvSpPr>
        <p:spPr>
          <a:xfrm>
            <a:off x="2425646" y="5958959"/>
            <a:ext cx="4502258" cy="369332"/>
          </a:xfrm>
          <a:prstGeom prst="rect">
            <a:avLst/>
          </a:prstGeom>
        </p:spPr>
        <p:txBody>
          <a:bodyPr wrap="none">
            <a:spAutoFit/>
          </a:bodyPr>
          <a:lstStyle/>
          <a:p>
            <a:r>
              <a:rPr lang="en-US" dirty="0"/>
              <a:t>Horvath, et al., FASEB J., 2018, 32(1):466-477</a:t>
            </a:r>
          </a:p>
        </p:txBody>
      </p:sp>
    </p:spTree>
    <p:extLst>
      <p:ext uri="{BB962C8B-B14F-4D97-AF65-F5344CB8AC3E}">
        <p14:creationId xmlns:p14="http://schemas.microsoft.com/office/powerpoint/2010/main" val="2552032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6F4F-8F9A-419B-8872-9865EF2B12CB}"/>
              </a:ext>
            </a:extLst>
          </p:cNvPr>
          <p:cNvSpPr>
            <a:spLocks noGrp="1"/>
          </p:cNvSpPr>
          <p:nvPr>
            <p:ph type="title"/>
          </p:nvPr>
        </p:nvSpPr>
        <p:spPr>
          <a:xfrm>
            <a:off x="0" y="0"/>
            <a:ext cx="9144000" cy="640289"/>
          </a:xfrm>
        </p:spPr>
        <p:txBody>
          <a:bodyPr>
            <a:normAutofit/>
          </a:bodyPr>
          <a:lstStyle/>
          <a:p>
            <a:pPr algn="ctr"/>
            <a:r>
              <a:rPr lang="en-US" sz="2800" dirty="0"/>
              <a:t>iv. Plots of [(M+1)-Ala] vs. Time</a:t>
            </a:r>
          </a:p>
        </p:txBody>
      </p:sp>
      <p:pic>
        <p:nvPicPr>
          <p:cNvPr id="8" name="Content Placeholder 7">
            <a:extLst>
              <a:ext uri="{FF2B5EF4-FFF2-40B4-BE49-F238E27FC236}">
                <a16:creationId xmlns:a16="http://schemas.microsoft.com/office/drawing/2014/main" id="{22F81B95-8FA5-4223-838B-8F8BE0A59F77}"/>
              </a:ext>
            </a:extLst>
          </p:cNvPr>
          <p:cNvPicPr>
            <a:picLocks noGrp="1" noChangeAspect="1"/>
          </p:cNvPicPr>
          <p:nvPr>
            <p:ph idx="1"/>
          </p:nvPr>
        </p:nvPicPr>
        <p:blipFill>
          <a:blip r:embed="rId3"/>
          <a:stretch>
            <a:fillRect/>
          </a:stretch>
        </p:blipFill>
        <p:spPr>
          <a:xfrm>
            <a:off x="597814" y="666022"/>
            <a:ext cx="7936586" cy="5765467"/>
          </a:xfrm>
          <a:prstGeom prst="rect">
            <a:avLst/>
          </a:prstGeom>
        </p:spPr>
      </p:pic>
      <p:sp>
        <p:nvSpPr>
          <p:cNvPr id="9" name="TextBox 8">
            <a:extLst>
              <a:ext uri="{FF2B5EF4-FFF2-40B4-BE49-F238E27FC236}">
                <a16:creationId xmlns:a16="http://schemas.microsoft.com/office/drawing/2014/main" id="{F5F6A39A-A368-4856-8289-59FB8AEFB54F}"/>
              </a:ext>
            </a:extLst>
          </p:cNvPr>
          <p:cNvSpPr txBox="1"/>
          <p:nvPr/>
        </p:nvSpPr>
        <p:spPr>
          <a:xfrm>
            <a:off x="2231572" y="5116286"/>
            <a:ext cx="4980851" cy="369332"/>
          </a:xfrm>
          <a:prstGeom prst="rect">
            <a:avLst/>
          </a:prstGeom>
          <a:noFill/>
        </p:spPr>
        <p:txBody>
          <a:bodyPr wrap="none" rtlCol="0">
            <a:spAutoFit/>
          </a:bodyPr>
          <a:lstStyle/>
          <a:p>
            <a:r>
              <a:rPr lang="en-US" dirty="0">
                <a:solidFill>
                  <a:schemeClr val="bg1"/>
                </a:solidFill>
              </a:rPr>
              <a:t>[(M+1)-Ala] = {[[</a:t>
            </a:r>
            <a:r>
              <a:rPr lang="en-US" baseline="30000" dirty="0">
                <a:solidFill>
                  <a:schemeClr val="bg1"/>
                </a:solidFill>
              </a:rPr>
              <a:t>13</a:t>
            </a:r>
            <a:r>
              <a:rPr lang="en-US" dirty="0">
                <a:solidFill>
                  <a:schemeClr val="bg1"/>
                </a:solidFill>
              </a:rPr>
              <a:t>C</a:t>
            </a:r>
            <a:r>
              <a:rPr lang="en-US" baseline="-25000" dirty="0">
                <a:solidFill>
                  <a:schemeClr val="bg1"/>
                </a:solidFill>
              </a:rPr>
              <a:t>1</a:t>
            </a:r>
            <a:r>
              <a:rPr lang="en-US" dirty="0">
                <a:solidFill>
                  <a:schemeClr val="bg1"/>
                </a:solidFill>
              </a:rPr>
              <a:t>]-ALA] + [(M+1)-Ala]</a:t>
            </a:r>
            <a:r>
              <a:rPr lang="en-US" baseline="-25000" dirty="0">
                <a:solidFill>
                  <a:schemeClr val="bg1"/>
                </a:solidFill>
              </a:rPr>
              <a:t>Background</a:t>
            </a:r>
            <a:r>
              <a:rPr lang="en-US" dirty="0">
                <a:solidFill>
                  <a:schemeClr val="bg1"/>
                </a:solidFill>
              </a:rPr>
              <a:t>}</a:t>
            </a:r>
          </a:p>
        </p:txBody>
      </p:sp>
    </p:spTree>
    <p:extLst>
      <p:ext uri="{BB962C8B-B14F-4D97-AF65-F5344CB8AC3E}">
        <p14:creationId xmlns:p14="http://schemas.microsoft.com/office/powerpoint/2010/main" val="285608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6F4F-8F9A-419B-8872-9865EF2B12CB}"/>
              </a:ext>
            </a:extLst>
          </p:cNvPr>
          <p:cNvSpPr>
            <a:spLocks noGrp="1"/>
          </p:cNvSpPr>
          <p:nvPr>
            <p:ph type="title"/>
          </p:nvPr>
        </p:nvSpPr>
        <p:spPr>
          <a:xfrm>
            <a:off x="0" y="0"/>
            <a:ext cx="9144000" cy="640289"/>
          </a:xfrm>
        </p:spPr>
        <p:txBody>
          <a:bodyPr>
            <a:normAutofit/>
          </a:bodyPr>
          <a:lstStyle/>
          <a:p>
            <a:pPr algn="ctr"/>
            <a:r>
              <a:rPr lang="en-US" sz="2400" dirty="0"/>
              <a:t>iv. Plots of [(M+2)-Ala] &amp; [(M+3)-Ala] vs. Time</a:t>
            </a:r>
          </a:p>
        </p:txBody>
      </p:sp>
      <p:pic>
        <p:nvPicPr>
          <p:cNvPr id="13" name="Content Placeholder 12">
            <a:extLst>
              <a:ext uri="{FF2B5EF4-FFF2-40B4-BE49-F238E27FC236}">
                <a16:creationId xmlns:a16="http://schemas.microsoft.com/office/drawing/2014/main" id="{D7987C72-56E2-407A-83CE-789004883DF4}"/>
              </a:ext>
            </a:extLst>
          </p:cNvPr>
          <p:cNvPicPr>
            <a:picLocks noGrp="1" noChangeAspect="1"/>
          </p:cNvPicPr>
          <p:nvPr>
            <p:ph idx="1"/>
          </p:nvPr>
        </p:nvPicPr>
        <p:blipFill>
          <a:blip r:embed="rId3"/>
          <a:stretch>
            <a:fillRect/>
          </a:stretch>
        </p:blipFill>
        <p:spPr>
          <a:xfrm>
            <a:off x="663129" y="640289"/>
            <a:ext cx="8023671" cy="5828729"/>
          </a:xfrm>
          <a:prstGeom prst="rect">
            <a:avLst/>
          </a:prstGeom>
        </p:spPr>
      </p:pic>
    </p:spTree>
    <p:extLst>
      <p:ext uri="{BB962C8B-B14F-4D97-AF65-F5344CB8AC3E}">
        <p14:creationId xmlns:p14="http://schemas.microsoft.com/office/powerpoint/2010/main" val="16523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507F-1813-4FBA-9F7B-8D3C167FAE1F}"/>
              </a:ext>
            </a:extLst>
          </p:cNvPr>
          <p:cNvSpPr>
            <a:spLocks noGrp="1"/>
          </p:cNvSpPr>
          <p:nvPr>
            <p:ph type="title"/>
          </p:nvPr>
        </p:nvSpPr>
        <p:spPr>
          <a:xfrm>
            <a:off x="1" y="83491"/>
            <a:ext cx="9144000" cy="609600"/>
          </a:xfrm>
        </p:spPr>
        <p:txBody>
          <a:bodyPr>
            <a:normAutofit/>
          </a:bodyPr>
          <a:lstStyle/>
          <a:p>
            <a:pPr algn="ctr"/>
            <a:r>
              <a:rPr lang="en-US" sz="2800" dirty="0" err="1"/>
              <a:t>iV</a:t>
            </a:r>
            <a:r>
              <a:rPr lang="en-US" sz="2800" dirty="0"/>
              <a:t>. [</a:t>
            </a:r>
            <a:r>
              <a:rPr lang="en-US" sz="2800" baseline="30000" dirty="0"/>
              <a:t>13</a:t>
            </a:r>
            <a:r>
              <a:rPr lang="en-US" sz="2800" dirty="0"/>
              <a:t>C</a:t>
            </a:r>
            <a:r>
              <a:rPr lang="en-US" sz="2800" baseline="-25000" dirty="0"/>
              <a:t>2</a:t>
            </a:r>
            <a:r>
              <a:rPr lang="en-US" sz="2800" dirty="0"/>
              <a:t>]-Ala correction algorithm</a:t>
            </a:r>
          </a:p>
        </p:txBody>
      </p:sp>
      <p:pic>
        <p:nvPicPr>
          <p:cNvPr id="4" name="Content Placeholder 3">
            <a:extLst>
              <a:ext uri="{FF2B5EF4-FFF2-40B4-BE49-F238E27FC236}">
                <a16:creationId xmlns:a16="http://schemas.microsoft.com/office/drawing/2014/main" id="{EE9E50BA-97C6-4441-A6D0-1E9C838A6648}"/>
              </a:ext>
            </a:extLst>
          </p:cNvPr>
          <p:cNvPicPr>
            <a:picLocks noGrp="1" noChangeAspect="1"/>
          </p:cNvPicPr>
          <p:nvPr>
            <p:ph idx="1"/>
          </p:nvPr>
        </p:nvPicPr>
        <p:blipFill>
          <a:blip r:embed="rId3"/>
          <a:stretch>
            <a:fillRect/>
          </a:stretch>
        </p:blipFill>
        <p:spPr>
          <a:xfrm>
            <a:off x="1368084" y="701689"/>
            <a:ext cx="6407832" cy="3402388"/>
          </a:xfrm>
          <a:prstGeom prst="rect">
            <a:avLst/>
          </a:prstGeom>
          <a:ln w="12700">
            <a:solidFill>
              <a:schemeClr val="bg1"/>
            </a:solidFill>
          </a:ln>
          <a:effectLst>
            <a:outerShdw blurRad="63500" sx="104000" sy="104000" algn="ctr" rotWithShape="0">
              <a:prstClr val="black">
                <a:alpha val="65000"/>
              </a:prstClr>
            </a:outerShdw>
          </a:effectLst>
        </p:spPr>
      </p:pic>
      <p:pic>
        <p:nvPicPr>
          <p:cNvPr id="5" name="Picture 4">
            <a:extLst>
              <a:ext uri="{FF2B5EF4-FFF2-40B4-BE49-F238E27FC236}">
                <a16:creationId xmlns:a16="http://schemas.microsoft.com/office/drawing/2014/main" id="{079B2435-CED6-4F46-9C48-CFF8B056F5D3}"/>
              </a:ext>
            </a:extLst>
          </p:cNvPr>
          <p:cNvPicPr>
            <a:picLocks noChangeAspect="1"/>
          </p:cNvPicPr>
          <p:nvPr/>
        </p:nvPicPr>
        <p:blipFill rotWithShape="1">
          <a:blip r:embed="rId4"/>
          <a:srcRect l="3103" t="2944" r="53518" b="55455"/>
          <a:stretch/>
        </p:blipFill>
        <p:spPr>
          <a:xfrm>
            <a:off x="175883" y="3759312"/>
            <a:ext cx="3340415" cy="1687787"/>
          </a:xfrm>
          <a:prstGeom prst="rect">
            <a:avLst/>
          </a:prstGeom>
          <a:ln w="12700">
            <a:solidFill>
              <a:schemeClr val="bg1"/>
            </a:solidFill>
          </a:ln>
          <a:effectLst>
            <a:outerShdw blurRad="63500" sx="104000" sy="104000" algn="ctr" rotWithShape="0">
              <a:prstClr val="black">
                <a:alpha val="65000"/>
              </a:prstClr>
            </a:outerShdw>
          </a:effectLst>
        </p:spPr>
      </p:pic>
      <p:pic>
        <p:nvPicPr>
          <p:cNvPr id="7" name="Picture 6">
            <a:extLst>
              <a:ext uri="{FF2B5EF4-FFF2-40B4-BE49-F238E27FC236}">
                <a16:creationId xmlns:a16="http://schemas.microsoft.com/office/drawing/2014/main" id="{68F28C87-55E1-4FA4-97CA-E1B4B915AD8C}"/>
              </a:ext>
            </a:extLst>
          </p:cNvPr>
          <p:cNvPicPr>
            <a:picLocks noChangeAspect="1"/>
          </p:cNvPicPr>
          <p:nvPr/>
        </p:nvPicPr>
        <p:blipFill>
          <a:blip r:embed="rId5"/>
          <a:stretch>
            <a:fillRect/>
          </a:stretch>
        </p:blipFill>
        <p:spPr>
          <a:xfrm>
            <a:off x="3135087" y="4104077"/>
            <a:ext cx="5224725" cy="2530059"/>
          </a:xfrm>
          <a:prstGeom prst="rect">
            <a:avLst/>
          </a:prstGeom>
          <a:ln w="12700">
            <a:solidFill>
              <a:schemeClr val="bg1"/>
            </a:solidFill>
          </a:ln>
          <a:effectLst>
            <a:outerShdw blurRad="63500" sx="104000" sy="104000" algn="ctr" rotWithShape="0">
              <a:prstClr val="black">
                <a:alpha val="65000"/>
              </a:prstClr>
            </a:outerShdw>
          </a:effectLst>
        </p:spPr>
      </p:pic>
      <p:sp>
        <p:nvSpPr>
          <p:cNvPr id="8" name="Rectangle: Rounded Corners 7">
            <a:extLst>
              <a:ext uri="{FF2B5EF4-FFF2-40B4-BE49-F238E27FC236}">
                <a16:creationId xmlns:a16="http://schemas.microsoft.com/office/drawing/2014/main" id="{38EF68B8-7873-4647-91D2-D3EF54317677}"/>
              </a:ext>
            </a:extLst>
          </p:cNvPr>
          <p:cNvSpPr/>
          <p:nvPr/>
        </p:nvSpPr>
        <p:spPr>
          <a:xfrm>
            <a:off x="4789715" y="1616601"/>
            <a:ext cx="2471056" cy="609600"/>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B77AD71-911C-4CD8-A27A-ED5D646A4F09}"/>
              </a:ext>
            </a:extLst>
          </p:cNvPr>
          <p:cNvSpPr/>
          <p:nvPr/>
        </p:nvSpPr>
        <p:spPr>
          <a:xfrm>
            <a:off x="4302959" y="2443566"/>
            <a:ext cx="1716841" cy="609600"/>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7591459-EC04-42E2-8D18-5FD097550086}"/>
              </a:ext>
            </a:extLst>
          </p:cNvPr>
          <p:cNvSpPr/>
          <p:nvPr/>
        </p:nvSpPr>
        <p:spPr>
          <a:xfrm>
            <a:off x="2852058" y="3170174"/>
            <a:ext cx="1937657" cy="609600"/>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221C99C-D36F-4728-8763-87330FFD92B2}"/>
              </a:ext>
            </a:extLst>
          </p:cNvPr>
          <p:cNvSpPr/>
          <p:nvPr/>
        </p:nvSpPr>
        <p:spPr>
          <a:xfrm>
            <a:off x="6226629" y="2468197"/>
            <a:ext cx="1034142" cy="560337"/>
          </a:xfrm>
          <a:prstGeom prst="round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8D6ADE3-4148-432D-9603-6AFE7F17904B}"/>
              </a:ext>
            </a:extLst>
          </p:cNvPr>
          <p:cNvSpPr/>
          <p:nvPr/>
        </p:nvSpPr>
        <p:spPr>
          <a:xfrm>
            <a:off x="5083629" y="3191722"/>
            <a:ext cx="1034142" cy="560337"/>
          </a:xfrm>
          <a:prstGeom prst="round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B79677B-F846-4763-A8BA-8C5593A1586B}"/>
              </a:ext>
            </a:extLst>
          </p:cNvPr>
          <p:cNvSpPr/>
          <p:nvPr/>
        </p:nvSpPr>
        <p:spPr>
          <a:xfrm>
            <a:off x="2601686" y="2558143"/>
            <a:ext cx="1382485" cy="470391"/>
          </a:xfrm>
          <a:prstGeom prst="roundRect">
            <a:avLst/>
          </a:prstGeom>
          <a:solidFill>
            <a:srgbClr val="0070C0">
              <a:alpha val="1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90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6060" y="4148"/>
            <a:ext cx="7429499" cy="717747"/>
          </a:xfrm>
        </p:spPr>
        <p:txBody>
          <a:bodyPr>
            <a:normAutofit/>
          </a:bodyPr>
          <a:lstStyle/>
          <a:p>
            <a:pPr algn="ctr"/>
            <a:r>
              <a:rPr lang="en-US" sz="2800" dirty="0"/>
              <a:t>I. relevant atoms and their isotopes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39239973"/>
              </p:ext>
            </p:extLst>
          </p:nvPr>
        </p:nvGraphicFramePr>
        <p:xfrm>
          <a:off x="457201" y="777413"/>
          <a:ext cx="8404697" cy="5562158"/>
        </p:xfrm>
        <a:graphic>
          <a:graphicData uri="http://schemas.openxmlformats.org/drawingml/2006/table">
            <a:tbl>
              <a:tblPr/>
              <a:tblGrid>
                <a:gridCol w="333651">
                  <a:extLst>
                    <a:ext uri="{9D8B030D-6E8A-4147-A177-3AD203B41FA5}">
                      <a16:colId xmlns:a16="http://schemas.microsoft.com/office/drawing/2014/main" val="1959633150"/>
                    </a:ext>
                  </a:extLst>
                </a:gridCol>
                <a:gridCol w="1144390">
                  <a:extLst>
                    <a:ext uri="{9D8B030D-6E8A-4147-A177-3AD203B41FA5}">
                      <a16:colId xmlns:a16="http://schemas.microsoft.com/office/drawing/2014/main" val="2687114103"/>
                    </a:ext>
                  </a:extLst>
                </a:gridCol>
                <a:gridCol w="418499">
                  <a:extLst>
                    <a:ext uri="{9D8B030D-6E8A-4147-A177-3AD203B41FA5}">
                      <a16:colId xmlns:a16="http://schemas.microsoft.com/office/drawing/2014/main" val="3161301707"/>
                    </a:ext>
                  </a:extLst>
                </a:gridCol>
                <a:gridCol w="511237">
                  <a:extLst>
                    <a:ext uri="{9D8B030D-6E8A-4147-A177-3AD203B41FA5}">
                      <a16:colId xmlns:a16="http://schemas.microsoft.com/office/drawing/2014/main" val="2376709645"/>
                    </a:ext>
                  </a:extLst>
                </a:gridCol>
                <a:gridCol w="261426">
                  <a:extLst>
                    <a:ext uri="{9D8B030D-6E8A-4147-A177-3AD203B41FA5}">
                      <a16:colId xmlns:a16="http://schemas.microsoft.com/office/drawing/2014/main" val="180513558"/>
                    </a:ext>
                  </a:extLst>
                </a:gridCol>
                <a:gridCol w="935097">
                  <a:extLst>
                    <a:ext uri="{9D8B030D-6E8A-4147-A177-3AD203B41FA5}">
                      <a16:colId xmlns:a16="http://schemas.microsoft.com/office/drawing/2014/main" val="2234808265"/>
                    </a:ext>
                  </a:extLst>
                </a:gridCol>
                <a:gridCol w="221921">
                  <a:extLst>
                    <a:ext uri="{9D8B030D-6E8A-4147-A177-3AD203B41FA5}">
                      <a16:colId xmlns:a16="http://schemas.microsoft.com/office/drawing/2014/main" val="3183707833"/>
                    </a:ext>
                  </a:extLst>
                </a:gridCol>
                <a:gridCol w="954636">
                  <a:extLst>
                    <a:ext uri="{9D8B030D-6E8A-4147-A177-3AD203B41FA5}">
                      <a16:colId xmlns:a16="http://schemas.microsoft.com/office/drawing/2014/main" val="3537993411"/>
                    </a:ext>
                  </a:extLst>
                </a:gridCol>
                <a:gridCol w="954636">
                  <a:extLst>
                    <a:ext uri="{9D8B030D-6E8A-4147-A177-3AD203B41FA5}">
                      <a16:colId xmlns:a16="http://schemas.microsoft.com/office/drawing/2014/main" val="2444591132"/>
                    </a:ext>
                  </a:extLst>
                </a:gridCol>
                <a:gridCol w="1246799">
                  <a:extLst>
                    <a:ext uri="{9D8B030D-6E8A-4147-A177-3AD203B41FA5}">
                      <a16:colId xmlns:a16="http://schemas.microsoft.com/office/drawing/2014/main" val="1989171428"/>
                    </a:ext>
                  </a:extLst>
                </a:gridCol>
                <a:gridCol w="1088754">
                  <a:extLst>
                    <a:ext uri="{9D8B030D-6E8A-4147-A177-3AD203B41FA5}">
                      <a16:colId xmlns:a16="http://schemas.microsoft.com/office/drawing/2014/main" val="600279747"/>
                    </a:ext>
                  </a:extLst>
                </a:gridCol>
                <a:gridCol w="333651">
                  <a:extLst>
                    <a:ext uri="{9D8B030D-6E8A-4147-A177-3AD203B41FA5}">
                      <a16:colId xmlns:a16="http://schemas.microsoft.com/office/drawing/2014/main" val="2331548792"/>
                    </a:ext>
                  </a:extLst>
                </a:gridCol>
              </a:tblGrid>
              <a:tr h="252085">
                <a:tc>
                  <a:txBody>
                    <a:bodyPr/>
                    <a:lstStyle/>
                    <a:p>
                      <a:pPr algn="ctr" fontAlgn="b"/>
                      <a:endParaRPr lang="en-US" sz="11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2">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3">
                  <a:txBody>
                    <a:bodyPr/>
                    <a:lstStyle/>
                    <a:p>
                      <a:endParaRPr lang="en-US" dirty="0"/>
                    </a:p>
                  </a:txBody>
                  <a:tcPr marL="9846" marR="9846" marT="9846" marB="0" anchor="b">
                    <a:lnL>
                      <a:noFill/>
                    </a:lnL>
                    <a:lnR>
                      <a:noFill/>
                    </a:lnR>
                    <a:lnT>
                      <a:noFill/>
                    </a:lnT>
                    <a:lnB>
                      <a:noFill/>
                    </a:lnB>
                    <a:solidFill>
                      <a:schemeClr val="tx1"/>
                    </a:solidFill>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endParaRPr lang="en-US"/>
                    </a:p>
                  </a:txBody>
                  <a:tcPr marL="9846" marR="9846" marT="9846" marB="0" anchor="b">
                    <a:lnL>
                      <a:noFill/>
                    </a:lnL>
                    <a:lnR>
                      <a:noFill/>
                    </a:lnR>
                    <a:lnT>
                      <a:noFill/>
                    </a:lnT>
                    <a:lnB>
                      <a:noFill/>
                    </a:lnB>
                    <a:solidFill>
                      <a:schemeClr val="tx1"/>
                    </a:solidFill>
                  </a:tcPr>
                </a:tc>
                <a:tc>
                  <a:txBody>
                    <a:bodyPr/>
                    <a:lstStyle/>
                    <a:p>
                      <a:endParaRPr lang="en-US"/>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3540921759"/>
                  </a:ext>
                </a:extLst>
              </a:tr>
              <a:tr h="738787">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element</a:t>
                      </a:r>
                    </a:p>
                  </a:txBody>
                  <a:tcPr marL="9846" marR="9846" marT="9846" marB="0" anchor="ctr">
                    <a:lnL>
                      <a:noFill/>
                    </a:lnL>
                    <a:lnR w="6350" cap="flat" cmpd="sng" algn="ctr">
                      <a:solidFill>
                        <a:srgbClr val="000000"/>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gridSpan="2">
                  <a:txBody>
                    <a:bodyPr/>
                    <a:lstStyle/>
                    <a:p>
                      <a:pPr algn="ctr" fontAlgn="ctr"/>
                      <a:r>
                        <a:rPr lang="en-US" sz="1800" b="0" i="1" u="none" strike="noStrike" dirty="0">
                          <a:solidFill>
                            <a:srgbClr val="000000"/>
                          </a:solidFill>
                          <a:effectLst/>
                          <a:latin typeface="Calibri" panose="020F0502020204030204" pitchFamily="34" charset="0"/>
                        </a:rPr>
                        <a:t>Atomic number       (Z)</a:t>
                      </a:r>
                      <a:endParaRPr lang="en-US" sz="1800" b="0" i="0" u="none" strike="noStrike" dirty="0">
                        <a:solidFill>
                          <a:srgbClr val="000000"/>
                        </a:solidFill>
                        <a:effectLst/>
                        <a:latin typeface="Calibri" panose="020F0502020204030204" pitchFamily="34" charset="0"/>
                      </a:endParaRPr>
                    </a:p>
                  </a:txBody>
                  <a:tcPr marL="9846" marR="9846" marT="9846" marB="0" anchor="ctr">
                    <a:lnL w="6350" cap="flat" cmpd="sng" algn="ctr">
                      <a:solidFill>
                        <a:srgbClr val="000000"/>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ctr"/>
                      <a:r>
                        <a:rPr lang="en-US" sz="1100" b="0" i="1" u="none" strike="noStrike" dirty="0">
                          <a:solidFill>
                            <a:srgbClr val="000000"/>
                          </a:solidFill>
                          <a:effectLst/>
                          <a:latin typeface="Calibri" panose="020F0502020204030204" pitchFamily="34" charset="0"/>
                        </a:rPr>
                        <a:t>Atomic number (Z)</a:t>
                      </a:r>
                    </a:p>
                  </a:txBody>
                  <a:tcPr marL="9846" marR="9846" marT="9846"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gridSpan="3">
                  <a:txBody>
                    <a:bodyPr/>
                    <a:lstStyle/>
                    <a:p>
                      <a:pPr algn="ctr" fontAlgn="ctr"/>
                      <a:r>
                        <a:rPr lang="en-US" sz="1800" b="0" i="1" u="none" strike="noStrike" dirty="0">
                          <a:solidFill>
                            <a:srgbClr val="000000"/>
                          </a:solidFill>
                          <a:effectLst/>
                          <a:latin typeface="Calibri" panose="020F0502020204030204" pitchFamily="34" charset="0"/>
                        </a:rPr>
                        <a:t>Neutron number        (N)</a:t>
                      </a:r>
                    </a:p>
                  </a:txBody>
                  <a:tcPr marL="9846" marR="9846" marT="9846" marB="0" anchor="ctr">
                    <a:lnL>
                      <a:noFill/>
                    </a:lnL>
                    <a:lnR w="635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ctr"/>
                      <a:endParaRPr lang="en-US" sz="1800" b="0" i="1" u="none" strike="noStrike" dirty="0">
                        <a:solidFill>
                          <a:srgbClr val="000000"/>
                        </a:solidFill>
                        <a:effectLst/>
                        <a:latin typeface="Calibri" panose="020F0502020204030204" pitchFamily="34" charset="0"/>
                      </a:endParaRPr>
                    </a:p>
                  </a:txBody>
                  <a:tcPr marL="9846" marR="9846" marT="9846" marB="0" anchor="ctr">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hMerge="1">
                  <a:txBody>
                    <a:bodyPr/>
                    <a:lstStyle/>
                    <a:p>
                      <a:pPr algn="ctr" fontAlgn="ctr"/>
                      <a:endParaRPr lang="en-US" sz="1800" b="0" i="0" u="none" strike="noStrike" dirty="0">
                        <a:solidFill>
                          <a:srgbClr val="000000"/>
                        </a:solidFill>
                        <a:effectLst/>
                        <a:latin typeface="Calibri" panose="020F0502020204030204" pitchFamily="34" charset="0"/>
                      </a:endParaRPr>
                    </a:p>
                  </a:txBody>
                  <a:tcPr marL="9846" marR="9846" marT="9846"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Mass Number (</a:t>
                      </a:r>
                      <a:r>
                        <a:rPr lang="en-US" sz="1800" b="0" i="1" u="none" strike="noStrike" dirty="0">
                          <a:solidFill>
                            <a:srgbClr val="000000"/>
                          </a:solidFill>
                          <a:effectLst/>
                          <a:latin typeface="Calibri" panose="020F0502020204030204" pitchFamily="34" charset="0"/>
                        </a:rPr>
                        <a:t>A</a:t>
                      </a:r>
                      <a:r>
                        <a:rPr lang="en-US" sz="1800" b="0" i="0" u="none" strike="noStrike" dirty="0">
                          <a:solidFill>
                            <a:srgbClr val="000000"/>
                          </a:solidFill>
                          <a:effectLst/>
                          <a:latin typeface="Calibri" panose="020F0502020204030204" pitchFamily="34" charset="0"/>
                        </a:rPr>
                        <a:t>)</a:t>
                      </a:r>
                    </a:p>
                  </a:txBody>
                  <a:tcPr marL="9846" marR="9846" marT="9846"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Symbol</a:t>
                      </a:r>
                    </a:p>
                    <a:p>
                      <a:pPr algn="ctr" fontAlgn="ctr"/>
                      <a:endParaRPr lang="en-US" sz="1800" b="0" i="0" u="none" strike="noStrike" dirty="0">
                        <a:solidFill>
                          <a:srgbClr val="000000"/>
                        </a:solidFill>
                        <a:effectLst/>
                        <a:latin typeface="Calibri" panose="020F0502020204030204" pitchFamily="34" charset="0"/>
                      </a:endParaRPr>
                    </a:p>
                  </a:txBody>
                  <a:tcPr marL="9846" marR="9846" marT="9846" marB="0"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Atomic mass (u)</a:t>
                      </a:r>
                    </a:p>
                  </a:txBody>
                  <a:tcPr marL="9846" marR="9846" marT="9846" marB="0" anchor="ctr">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Natural Abundance (%)</a:t>
                      </a:r>
                    </a:p>
                  </a:txBody>
                  <a:tcPr marL="9846" marR="9846" marT="9846" marB="0" anchor="ctr">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3140226209"/>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hydrogen</a:t>
                      </a: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gridSpan="2">
                  <a:txBody>
                    <a:bodyPr/>
                    <a:lstStyle/>
                    <a:p>
                      <a:pPr algn="ctr" fontAlgn="b"/>
                      <a:r>
                        <a:rPr lang="en-US" sz="1800" b="0" i="0" u="none" strike="noStrike" dirty="0">
                          <a:solidFill>
                            <a:srgbClr val="000000"/>
                          </a:solidFill>
                          <a:effectLst/>
                          <a:latin typeface="Calibri" panose="020F0502020204030204" pitchFamily="34" charset="0"/>
                        </a:rPr>
                        <a:t>1</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1</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0</a:t>
                      </a:r>
                    </a:p>
                  </a:txBody>
                  <a:tcPr marL="9846" marR="9846" marT="9846" marB="0" anchor="b">
                    <a:lnL>
                      <a:noFill/>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H</a:t>
                      </a:r>
                    </a:p>
                  </a:txBody>
                  <a:tcPr marL="9846" marR="9846" marT="9846" marB="0" anchor="b">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1.007825</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99.9885</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2546519948"/>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(deuterium)</a:t>
                      </a: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1</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1</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1</a:t>
                      </a:r>
                    </a:p>
                  </a:txBody>
                  <a:tcPr marL="9846" marR="9846" marT="9846" marB="0" anchor="b">
                    <a:lnL>
                      <a:noFill/>
                    </a:lnL>
                    <a:lnR w="6350" cap="flat" cmpd="sng" algn="ctr">
                      <a:no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2</a:t>
                      </a:r>
                      <a:r>
                        <a:rPr lang="en-US" sz="1800" b="0" i="0" u="none" strike="noStrike" dirty="0">
                          <a:solidFill>
                            <a:srgbClr val="000000"/>
                          </a:solidFill>
                          <a:effectLst/>
                          <a:latin typeface="Calibri" panose="020F0502020204030204" pitchFamily="34" charset="0"/>
                        </a:rPr>
                        <a:t>H</a:t>
                      </a:r>
                    </a:p>
                  </a:txBody>
                  <a:tcPr marL="9846" marR="9846" marT="9846" marB="0" anchor="b">
                    <a:lnL w="12700" cap="flat" cmpd="sng" algn="ctr">
                      <a:solidFill>
                        <a:schemeClr val="bg1"/>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2.014102</a:t>
                      </a: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0.0115</a:t>
                      </a: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2754186"/>
                  </a:ext>
                </a:extLst>
              </a:tr>
              <a:tr h="255810">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(tritium)</a:t>
                      </a:r>
                    </a:p>
                  </a:txBody>
                  <a:tcPr marL="9846" marR="9846" marT="9846" marB="0" anchor="b">
                    <a:lnL>
                      <a:noFill/>
                    </a:lnL>
                    <a:lnR w="6350" cap="flat" cmpd="sng" algn="ctr">
                      <a:solidFill>
                        <a:srgbClr val="000000"/>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gridSpan="2">
                  <a:txBody>
                    <a:bodyPr/>
                    <a:lstStyle/>
                    <a:p>
                      <a:pPr algn="ctr" fontAlgn="b"/>
                      <a:r>
                        <a:rPr lang="en-US" sz="1800" b="0" i="0" u="none" strike="noStrike">
                          <a:solidFill>
                            <a:srgbClr val="FF0000"/>
                          </a:solidFill>
                          <a:effectLst/>
                          <a:latin typeface="Calibri" panose="020F0502020204030204" pitchFamily="34" charset="0"/>
                        </a:rPr>
                        <a:t>1</a:t>
                      </a: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b"/>
                      <a:r>
                        <a:rPr lang="en-US" sz="1100" b="0" i="0" u="none" strike="noStrike">
                          <a:solidFill>
                            <a:srgbClr val="FF0000"/>
                          </a:solidFill>
                          <a:effectLst/>
                          <a:latin typeface="Calibri" panose="020F0502020204030204" pitchFamily="34" charset="0"/>
                        </a:rPr>
                        <a:t>1</a:t>
                      </a: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gridSpan="3">
                  <a:txBody>
                    <a:bodyPr/>
                    <a:lstStyle/>
                    <a:p>
                      <a:pPr algn="ctr" fontAlgn="b"/>
                      <a:r>
                        <a:rPr lang="en-US" sz="1800" b="0" i="0" u="none" strike="noStrike" dirty="0">
                          <a:solidFill>
                            <a:srgbClr val="FF0000"/>
                          </a:solidFill>
                          <a:effectLst/>
                          <a:latin typeface="Calibri" panose="020F0502020204030204" pitchFamily="34" charset="0"/>
                        </a:rPr>
                        <a:t>2</a:t>
                      </a:r>
                    </a:p>
                  </a:txBody>
                  <a:tcPr marL="9846" marR="9846" marT="9846" marB="0" anchor="b">
                    <a:lnL>
                      <a:noFill/>
                    </a:lnL>
                    <a:lnR w="635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b"/>
                      <a:endParaRPr lang="en-US" sz="1800" b="0" i="0" u="none" strike="noStrike" dirty="0">
                        <a:solidFill>
                          <a:srgbClr val="FF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hMerge="1">
                  <a:txBody>
                    <a:bodyPr/>
                    <a:lstStyle/>
                    <a:p>
                      <a:pPr algn="ctr" fontAlgn="b"/>
                      <a:endParaRPr lang="en-US" sz="1800" b="0" i="0" u="none" strike="noStrike" dirty="0">
                        <a:solidFill>
                          <a:srgbClr val="FF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3</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FF0000"/>
                          </a:solidFill>
                          <a:effectLst/>
                          <a:latin typeface="Calibri" panose="020F0502020204030204" pitchFamily="34" charset="0"/>
                        </a:rPr>
                        <a:t>3</a:t>
                      </a:r>
                      <a:r>
                        <a:rPr lang="en-US" sz="1800" b="0" i="0" u="none" strike="noStrike" dirty="0">
                          <a:solidFill>
                            <a:srgbClr val="FF0000"/>
                          </a:solidFill>
                          <a:effectLst/>
                          <a:latin typeface="Calibri" panose="020F0502020204030204" pitchFamily="34" charset="0"/>
                        </a:rPr>
                        <a:t>H</a:t>
                      </a:r>
                    </a:p>
                  </a:txBody>
                  <a:tcPr marL="9846" marR="9846" marT="9846" marB="0" anchor="b">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3.016049</a:t>
                      </a:r>
                    </a:p>
                  </a:txBody>
                  <a:tcPr marL="9846" marR="9846" marT="9846" marB="0" anchor="b">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a:t>
                      </a:r>
                    </a:p>
                  </a:txBody>
                  <a:tcPr marL="9846" marR="9846" marT="9846" marB="0" anchor="b">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3876017341"/>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carbon</a:t>
                      </a: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6</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6</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6</a:t>
                      </a:r>
                    </a:p>
                  </a:txBody>
                  <a:tcPr marL="9846" marR="9846" marT="9846" marB="0" anchor="b">
                    <a:lnL>
                      <a:noFill/>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12</a:t>
                      </a:r>
                      <a:r>
                        <a:rPr lang="en-US" sz="1800" b="0" i="0" u="none" strike="noStrike" dirty="0">
                          <a:solidFill>
                            <a:srgbClr val="000000"/>
                          </a:solidFill>
                          <a:effectLst/>
                          <a:latin typeface="Calibri" panose="020F0502020204030204" pitchFamily="34" charset="0"/>
                        </a:rPr>
                        <a:t>C</a:t>
                      </a:r>
                    </a:p>
                  </a:txBody>
                  <a:tcPr marL="9846" marR="9846" marT="9846" marB="0" anchor="b">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12.000000</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98.93</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3642098735"/>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 </a:t>
                      </a: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6</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6</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7</a:t>
                      </a:r>
                    </a:p>
                  </a:txBody>
                  <a:tcPr marL="9846" marR="9846" marT="9846" marB="0" anchor="b">
                    <a:lnL>
                      <a:noFill/>
                    </a:lnL>
                    <a:lnR w="6350" cap="flat" cmpd="sng" algn="ctr">
                      <a:no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13</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13</a:t>
                      </a:r>
                      <a:r>
                        <a:rPr lang="en-US" sz="1800" b="0" i="0" u="none" strike="noStrike" dirty="0">
                          <a:solidFill>
                            <a:srgbClr val="000000"/>
                          </a:solidFill>
                          <a:effectLst/>
                          <a:latin typeface="Calibri" panose="020F0502020204030204" pitchFamily="34" charset="0"/>
                        </a:rPr>
                        <a:t>C</a:t>
                      </a:r>
                    </a:p>
                  </a:txBody>
                  <a:tcPr marL="9846" marR="9846" marT="9846" marB="0" anchor="b">
                    <a:lnL w="12700" cap="flat" cmpd="sng" algn="ctr">
                      <a:solidFill>
                        <a:schemeClr val="bg1"/>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13.003355</a:t>
                      </a: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1.07</a:t>
                      </a: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2901166621"/>
                  </a:ext>
                </a:extLst>
              </a:tr>
              <a:tr h="255810">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 </a:t>
                      </a:r>
                    </a:p>
                  </a:txBody>
                  <a:tcPr marL="9846" marR="9846" marT="9846" marB="0" anchor="b">
                    <a:lnL>
                      <a:noFill/>
                    </a:lnL>
                    <a:lnR w="6350" cap="flat" cmpd="sng" algn="ctr">
                      <a:solidFill>
                        <a:srgbClr val="000000"/>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gridSpan="2">
                  <a:txBody>
                    <a:bodyPr/>
                    <a:lstStyle/>
                    <a:p>
                      <a:pPr algn="ctr" fontAlgn="b"/>
                      <a:r>
                        <a:rPr lang="en-US" sz="1800" b="0" i="0" u="none" strike="noStrike" dirty="0">
                          <a:solidFill>
                            <a:srgbClr val="FF0000"/>
                          </a:solidFill>
                          <a:effectLst/>
                          <a:latin typeface="Calibri" panose="020F0502020204030204" pitchFamily="34" charset="0"/>
                        </a:rPr>
                        <a:t>6</a:t>
                      </a:r>
                      <a:endParaRPr lang="en-US" sz="1800" b="0" i="0" u="none" strike="noStrike" dirty="0">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b"/>
                      <a:r>
                        <a:rPr lang="en-US" sz="1100" b="0" i="0" u="none" strike="noStrike">
                          <a:solidFill>
                            <a:srgbClr val="FF0000"/>
                          </a:solidFill>
                          <a:effectLst/>
                          <a:latin typeface="Calibri" panose="020F0502020204030204" pitchFamily="34" charset="0"/>
                        </a:rPr>
                        <a:t>6</a:t>
                      </a: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gridSpan="3">
                  <a:txBody>
                    <a:bodyPr/>
                    <a:lstStyle/>
                    <a:p>
                      <a:pPr algn="ctr" fontAlgn="b"/>
                      <a:r>
                        <a:rPr lang="en-US" sz="1800" b="0" i="0" u="none" strike="noStrike" dirty="0">
                          <a:solidFill>
                            <a:srgbClr val="FF0000"/>
                          </a:solidFill>
                          <a:effectLst/>
                          <a:latin typeface="Calibri" panose="020F0502020204030204" pitchFamily="34" charset="0"/>
                        </a:rPr>
                        <a:t>8</a:t>
                      </a:r>
                    </a:p>
                  </a:txBody>
                  <a:tcPr marL="9846" marR="9846" marT="9846" marB="0" anchor="b">
                    <a:lnL>
                      <a:noFill/>
                    </a:lnL>
                    <a:lnR w="635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b"/>
                      <a:endParaRPr lang="en-US" sz="1800" b="0" i="0" u="none" strike="noStrike" dirty="0">
                        <a:solidFill>
                          <a:srgbClr val="FF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hMerge="1">
                  <a:txBody>
                    <a:bodyPr/>
                    <a:lstStyle/>
                    <a:p>
                      <a:pPr algn="ctr" fontAlgn="b"/>
                      <a:endParaRPr lang="en-US" sz="1800" b="0" i="0" u="none" strike="noStrike">
                        <a:solidFill>
                          <a:srgbClr val="FF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14</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FF0000"/>
                          </a:solidFill>
                          <a:effectLst/>
                          <a:latin typeface="Calibri" panose="020F0502020204030204" pitchFamily="34" charset="0"/>
                        </a:rPr>
                        <a:t>14</a:t>
                      </a:r>
                      <a:r>
                        <a:rPr lang="en-US" sz="1800" b="0" i="0" u="none" strike="noStrike" dirty="0">
                          <a:solidFill>
                            <a:srgbClr val="FF0000"/>
                          </a:solidFill>
                          <a:effectLst/>
                          <a:latin typeface="Calibri" panose="020F0502020204030204" pitchFamily="34" charset="0"/>
                        </a:rPr>
                        <a:t>C</a:t>
                      </a:r>
                    </a:p>
                  </a:txBody>
                  <a:tcPr marL="9846" marR="9846" marT="9846" marB="0" anchor="b">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14.003242</a:t>
                      </a:r>
                    </a:p>
                  </a:txBody>
                  <a:tcPr marL="9846" marR="9846" marT="9846" marB="0" anchor="b">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FF0000"/>
                          </a:solidFill>
                          <a:effectLst/>
                          <a:latin typeface="Calibri" panose="020F0502020204030204" pitchFamily="34" charset="0"/>
                        </a:rPr>
                        <a:t>*</a:t>
                      </a:r>
                    </a:p>
                  </a:txBody>
                  <a:tcPr marL="9846" marR="9846" marT="9846" marB="0" anchor="b">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698170709"/>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nitrogen</a:t>
                      </a: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7</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7</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7</a:t>
                      </a:r>
                    </a:p>
                  </a:txBody>
                  <a:tcPr marL="9846" marR="9846" marT="9846" marB="0" anchor="b">
                    <a:lnL>
                      <a:noFill/>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14</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14</a:t>
                      </a:r>
                      <a:r>
                        <a:rPr lang="en-US" sz="1800" b="0" i="0" u="none" strike="noStrike" dirty="0">
                          <a:solidFill>
                            <a:srgbClr val="000000"/>
                          </a:solidFill>
                          <a:effectLst/>
                          <a:latin typeface="Calibri" panose="020F0502020204030204" pitchFamily="34" charset="0"/>
                        </a:rPr>
                        <a:t>N</a:t>
                      </a:r>
                    </a:p>
                  </a:txBody>
                  <a:tcPr marL="9846" marR="9846" marT="9846" marB="0" anchor="b">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14.003074</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99.632</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1761937941"/>
                  </a:ext>
                </a:extLst>
              </a:tr>
              <a:tr h="255810">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 </a:t>
                      </a:r>
                    </a:p>
                  </a:txBody>
                  <a:tcPr marL="9846" marR="9846" marT="9846" marB="0" anchor="b">
                    <a:lnL>
                      <a:noFill/>
                    </a:lnL>
                    <a:lnR w="6350" cap="flat" cmpd="sng" algn="ctr">
                      <a:solidFill>
                        <a:srgbClr val="000000"/>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gridSpan="2">
                  <a:txBody>
                    <a:bodyPr/>
                    <a:lstStyle/>
                    <a:p>
                      <a:pPr algn="ctr" fontAlgn="b"/>
                      <a:r>
                        <a:rPr lang="en-US" sz="1800" b="0" i="0" u="none" strike="noStrike" dirty="0">
                          <a:solidFill>
                            <a:srgbClr val="000000"/>
                          </a:solidFill>
                          <a:effectLst/>
                          <a:latin typeface="Calibri" panose="020F0502020204030204" pitchFamily="34" charset="0"/>
                        </a:rPr>
                        <a:t>7</a:t>
                      </a: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7</a:t>
                      </a: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8</a:t>
                      </a:r>
                    </a:p>
                  </a:txBody>
                  <a:tcPr marL="9846" marR="9846" marT="9846" marB="0" anchor="b">
                    <a:lnL>
                      <a:noFill/>
                    </a:lnL>
                    <a:lnR w="6350" cap="flat" cmpd="sng" algn="ctr">
                      <a:no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15</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15</a:t>
                      </a:r>
                      <a:r>
                        <a:rPr lang="en-US" sz="1800" b="0" i="0" u="none" strike="noStrike" dirty="0">
                          <a:solidFill>
                            <a:srgbClr val="000000"/>
                          </a:solidFill>
                          <a:effectLst/>
                          <a:latin typeface="Calibri" panose="020F0502020204030204" pitchFamily="34" charset="0"/>
                        </a:rPr>
                        <a:t>N</a:t>
                      </a:r>
                    </a:p>
                  </a:txBody>
                  <a:tcPr marL="9846" marR="9846" marT="9846" marB="0" anchor="b">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15.000109</a:t>
                      </a:r>
                    </a:p>
                  </a:txBody>
                  <a:tcPr marL="9846" marR="9846" marT="9846" marB="0" anchor="b">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0.368</a:t>
                      </a:r>
                    </a:p>
                  </a:txBody>
                  <a:tcPr marL="9846" marR="9846" marT="9846" marB="0" anchor="b">
                    <a:lnL>
                      <a:noFill/>
                    </a:lnL>
                    <a:lnR>
                      <a:noFill/>
                    </a:lnR>
                    <a:lnT>
                      <a:noFill/>
                    </a:lnT>
                    <a:lnB w="12700" cap="flat" cmpd="sng" algn="ctr">
                      <a:solidFill>
                        <a:schemeClr val="bg1"/>
                      </a:solidFill>
                      <a:prstDash val="solid"/>
                      <a:round/>
                      <a:headEnd type="none" w="med" len="med"/>
                      <a:tailEnd type="none" w="med" len="med"/>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4236590390"/>
                  </a:ext>
                </a:extLst>
              </a:tr>
              <a:tr h="252085">
                <a:tc>
                  <a:txBody>
                    <a:bodyPr/>
                    <a:lstStyle/>
                    <a:p>
                      <a:pPr algn="ctr" fontAlgn="b"/>
                      <a:endParaRPr lang="en-US" sz="11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oxygen</a:t>
                      </a: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8</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8</a:t>
                      </a: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8</a:t>
                      </a:r>
                    </a:p>
                  </a:txBody>
                  <a:tcPr marL="9846" marR="9846" marT="9846" marB="0" anchor="b">
                    <a:lnL>
                      <a:noFill/>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16</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16</a:t>
                      </a:r>
                      <a:r>
                        <a:rPr lang="en-US" sz="1800" b="0" i="0" u="none" strike="noStrike" dirty="0">
                          <a:solidFill>
                            <a:srgbClr val="000000"/>
                          </a:solidFill>
                          <a:effectLst/>
                          <a:latin typeface="Calibri" panose="020F0502020204030204" pitchFamily="34" charset="0"/>
                        </a:rPr>
                        <a:t>O</a:t>
                      </a:r>
                    </a:p>
                  </a:txBody>
                  <a:tcPr marL="9846" marR="9846" marT="9846" marB="0" anchor="b">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15.994915</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99.757</a:t>
                      </a:r>
                    </a:p>
                  </a:txBody>
                  <a:tcPr marL="9846" marR="9846" marT="9846" marB="0" anchor="b">
                    <a:lnL>
                      <a:noFill/>
                    </a:lnL>
                    <a:lnR>
                      <a:noFill/>
                    </a:lnR>
                    <a:lnT w="12700" cap="flat" cmpd="sng" algn="ctr">
                      <a:solidFill>
                        <a:schemeClr val="bg1"/>
                      </a:solidFill>
                      <a:prstDash val="solid"/>
                      <a:round/>
                      <a:headEnd type="none" w="med" len="med"/>
                      <a:tailEnd type="none" w="med" len="med"/>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509276615"/>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 </a:t>
                      </a: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8</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8</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9</a:t>
                      </a:r>
                    </a:p>
                  </a:txBody>
                  <a:tcPr marL="9846" marR="9846" marT="9846" marB="0" anchor="b">
                    <a:lnL>
                      <a:noFill/>
                    </a:lnL>
                    <a:lnR w="6350" cap="flat" cmpd="sng" algn="ctr">
                      <a:no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17</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17</a:t>
                      </a:r>
                      <a:r>
                        <a:rPr lang="en-US" sz="1800" b="0" i="0" u="none" strike="noStrike" dirty="0">
                          <a:solidFill>
                            <a:srgbClr val="000000"/>
                          </a:solidFill>
                          <a:effectLst/>
                          <a:latin typeface="Calibri" panose="020F0502020204030204" pitchFamily="34" charset="0"/>
                        </a:rPr>
                        <a:t>O</a:t>
                      </a:r>
                    </a:p>
                  </a:txBody>
                  <a:tcPr marL="9846" marR="9846" marT="9846" marB="0" anchor="b">
                    <a:lnL w="12700" cap="flat" cmpd="sng" algn="ctr">
                      <a:solidFill>
                        <a:schemeClr val="bg1"/>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16.999132</a:t>
                      </a: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0.038</a:t>
                      </a: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390569181"/>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 </a:t>
                      </a: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gridSpan="2">
                  <a:txBody>
                    <a:bodyPr/>
                    <a:lstStyle/>
                    <a:p>
                      <a:pPr algn="ctr" fontAlgn="b"/>
                      <a:r>
                        <a:rPr lang="en-US" sz="1800" b="0" i="0" u="none" strike="noStrike">
                          <a:solidFill>
                            <a:srgbClr val="000000"/>
                          </a:solidFill>
                          <a:effectLst/>
                          <a:latin typeface="Calibri" panose="020F0502020204030204" pitchFamily="34" charset="0"/>
                        </a:rPr>
                        <a:t>8</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hMerge="1">
                  <a:txBody>
                    <a:bodyPr/>
                    <a:lstStyle/>
                    <a:p>
                      <a:pPr algn="ctr" fontAlgn="b"/>
                      <a:r>
                        <a:rPr lang="en-US" sz="1100" b="0" i="0" u="none" strike="noStrike">
                          <a:solidFill>
                            <a:srgbClr val="000000"/>
                          </a:solidFill>
                          <a:effectLst/>
                          <a:latin typeface="Calibri" panose="020F0502020204030204" pitchFamily="34" charset="0"/>
                        </a:rPr>
                        <a:t>8</a:t>
                      </a: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gridSpan="3">
                  <a:txBody>
                    <a:bodyPr/>
                    <a:lstStyle/>
                    <a:p>
                      <a:pPr algn="ctr" fontAlgn="b"/>
                      <a:r>
                        <a:rPr lang="en-US" sz="1800" b="0" i="0" u="none" strike="noStrike" dirty="0">
                          <a:solidFill>
                            <a:srgbClr val="000000"/>
                          </a:solidFill>
                          <a:effectLst/>
                          <a:latin typeface="Calibri" panose="020F0502020204030204" pitchFamily="34" charset="0"/>
                        </a:rPr>
                        <a:t>10</a:t>
                      </a:r>
                    </a:p>
                  </a:txBody>
                  <a:tcPr marL="9846" marR="9846" marT="9846" marB="0" anchor="b">
                    <a:lnL>
                      <a:noFill/>
                    </a:lnL>
                    <a:lnR w="6350" cap="flat" cmpd="sng" algn="ctr">
                      <a:no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9846" marR="9846" marT="9846" marB="0" anchor="b">
                    <a:lnL>
                      <a:noFill/>
                    </a:lnL>
                    <a:lnR w="6350" cap="flat" cmpd="sng" algn="ctr">
                      <a:solidFill>
                        <a:srgbClr val="000000"/>
                      </a:solidFill>
                      <a:prstDash val="solid"/>
                      <a:round/>
                      <a:headEnd type="none" w="med" len="med"/>
                      <a:tailEnd type="none" w="med" len="med"/>
                    </a:lnR>
                    <a:lnT>
                      <a:noFill/>
                    </a:lnT>
                    <a:lnB>
                      <a:noFill/>
                    </a:lnB>
                    <a:solidFill>
                      <a:schemeClr val="tx1"/>
                    </a:solidFill>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9846" marR="9846" marT="9846" marB="0" anchor="b">
                    <a:lnL w="6350" cap="flat" cmpd="sng" algn="ctr">
                      <a:solidFill>
                        <a:srgbClr val="000000"/>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18</a:t>
                      </a:r>
                    </a:p>
                  </a:txBody>
                  <a:tcPr marL="9846" marR="9846" marT="9846" marB="0" anchor="b">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1"/>
                    </a:solidFill>
                  </a:tcPr>
                </a:tc>
                <a:tc>
                  <a:txBody>
                    <a:bodyPr/>
                    <a:lstStyle/>
                    <a:p>
                      <a:pPr algn="ctr" fontAlgn="b"/>
                      <a:r>
                        <a:rPr lang="en-US" sz="1800" b="0" i="0" u="none" strike="noStrike" baseline="30000" dirty="0">
                          <a:solidFill>
                            <a:srgbClr val="000000"/>
                          </a:solidFill>
                          <a:effectLst/>
                          <a:latin typeface="Calibri" panose="020F0502020204030204" pitchFamily="34" charset="0"/>
                        </a:rPr>
                        <a:t>18</a:t>
                      </a:r>
                      <a:r>
                        <a:rPr lang="en-US" sz="1800" b="0" i="0" u="none" strike="noStrike" dirty="0">
                          <a:solidFill>
                            <a:srgbClr val="000000"/>
                          </a:solidFill>
                          <a:effectLst/>
                          <a:latin typeface="Calibri" panose="020F0502020204030204" pitchFamily="34" charset="0"/>
                        </a:rPr>
                        <a:t>O</a:t>
                      </a:r>
                    </a:p>
                  </a:txBody>
                  <a:tcPr marL="9846" marR="9846" marT="9846" marB="0" anchor="b">
                    <a:lnL w="12700" cap="flat" cmpd="sng" algn="ctr">
                      <a:solidFill>
                        <a:schemeClr val="bg1"/>
                      </a:solidFill>
                      <a:prstDash val="solid"/>
                      <a:round/>
                      <a:headEnd type="none" w="med" len="med"/>
                      <a:tailEnd type="none" w="med" len="med"/>
                    </a:lnL>
                    <a:lnR>
                      <a:noFill/>
                    </a:lnR>
                    <a:lnT>
                      <a:noFill/>
                    </a:lnT>
                    <a:lnB>
                      <a:noFill/>
                    </a:lnB>
                    <a:solidFill>
                      <a:schemeClr val="tx1"/>
                    </a:solidFill>
                  </a:tcPr>
                </a:tc>
                <a:tc>
                  <a:txBody>
                    <a:bodyPr/>
                    <a:lstStyle/>
                    <a:p>
                      <a:pPr algn="ctr" fontAlgn="b"/>
                      <a:r>
                        <a:rPr lang="en-US" sz="1800" b="0" i="0" u="none" strike="noStrike">
                          <a:solidFill>
                            <a:srgbClr val="000000"/>
                          </a:solidFill>
                          <a:effectLst/>
                          <a:latin typeface="Calibri" panose="020F0502020204030204" pitchFamily="34" charset="0"/>
                        </a:rPr>
                        <a:t>17.999160</a:t>
                      </a:r>
                    </a:p>
                  </a:txBody>
                  <a:tcPr marL="9846" marR="9846" marT="9846" marB="0" anchor="b">
                    <a:lnL>
                      <a:noFill/>
                    </a:lnL>
                    <a:lnR>
                      <a:noFill/>
                    </a:lnR>
                    <a:lnT>
                      <a:noFill/>
                    </a:lnT>
                    <a:lnB>
                      <a:noFill/>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0.205</a:t>
                      </a: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2688048315"/>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2">
                  <a:txBody>
                    <a:bodyPr/>
                    <a:lstStyle/>
                    <a:p>
                      <a:pPr algn="ctr" fontAlgn="b"/>
                      <a:endParaRPr lang="en-US" sz="16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3">
                  <a:txBody>
                    <a:bodyPr/>
                    <a:lstStyle/>
                    <a:p>
                      <a:endParaRPr lang="en-US"/>
                    </a:p>
                  </a:txBody>
                  <a:tcPr marL="9846" marR="9846" marT="9846" marB="0" anchor="b">
                    <a:lnL>
                      <a:noFill/>
                    </a:lnL>
                    <a:lnR>
                      <a:noFill/>
                    </a:lnR>
                    <a:lnT>
                      <a:noFill/>
                    </a:lnT>
                    <a:lnB>
                      <a:noFill/>
                    </a:lnB>
                    <a:solidFill>
                      <a:schemeClr val="tx1"/>
                    </a:solidFill>
                  </a:tcPr>
                </a:tc>
                <a:tc hMerge="1">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endParaRPr lang="en-US" dirty="0"/>
                    </a:p>
                  </a:txBody>
                  <a:tcPr marL="9846" marR="9846" marT="9846" marB="0" anchor="b">
                    <a:lnL>
                      <a:noFill/>
                    </a:lnL>
                    <a:lnR>
                      <a:noFill/>
                    </a:lnR>
                    <a:lnT>
                      <a:noFill/>
                    </a:lnT>
                    <a:lnB>
                      <a:noFill/>
                    </a:lnB>
                    <a:solidFill>
                      <a:schemeClr val="tx1"/>
                    </a:solidFill>
                  </a:tcPr>
                </a:tc>
                <a:tc>
                  <a:txBody>
                    <a:bodyPr/>
                    <a:lstStyle/>
                    <a:p>
                      <a:endParaRPr lang="en-US"/>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1346834993"/>
                  </a:ext>
                </a:extLst>
              </a:tr>
              <a:tr h="252085">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10">
                  <a:txBody>
                    <a:bodyPr/>
                    <a:lstStyle/>
                    <a:p>
                      <a:pPr algn="l" fontAlgn="b"/>
                      <a:r>
                        <a:rPr lang="en-US" sz="1800" b="0" i="0" u="none" strike="noStrike" dirty="0">
                          <a:solidFill>
                            <a:srgbClr val="000000"/>
                          </a:solidFill>
                          <a:effectLst/>
                          <a:latin typeface="Calibri" panose="020F0502020204030204" pitchFamily="34" charset="0"/>
                        </a:rPr>
                        <a:t>*</a:t>
                      </a:r>
                      <a:r>
                        <a:rPr lang="en-US" sz="1700" b="0" i="0" u="none" strike="noStrike" dirty="0">
                          <a:solidFill>
                            <a:srgbClr val="000000"/>
                          </a:solidFill>
                          <a:effectLst/>
                          <a:latin typeface="Calibri" panose="020F0502020204030204" pitchFamily="34" charset="0"/>
                        </a:rPr>
                        <a:t>not present in nature, or a meaningful natural abundance cannot be given</a:t>
                      </a:r>
                    </a:p>
                  </a:txBody>
                  <a:tcPr marL="9846" marR="9846" marT="9846" marB="0" anchor="b">
                    <a:lnL>
                      <a:noFill/>
                    </a:lnL>
                    <a:lnR>
                      <a:noFill/>
                    </a:lnR>
                    <a:lnT>
                      <a:noFill/>
                    </a:lnT>
                    <a:lnB>
                      <a:noFill/>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4264853390"/>
                  </a:ext>
                </a:extLst>
              </a:tr>
              <a:tr h="238566">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5">
                  <a:txBody>
                    <a:bodyPr/>
                    <a:lstStyle/>
                    <a:p>
                      <a:pPr algn="l" fontAlgn="b"/>
                      <a:endParaRPr lang="en-US" sz="17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endParaRPr lang="en-US" sz="14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endParaRPr lang="en-US"/>
                    </a:p>
                  </a:txBody>
                  <a:tcPr/>
                </a:tc>
                <a:tc hMerge="1">
                  <a:txBody>
                    <a:bodyPr/>
                    <a:lstStyle/>
                    <a:p>
                      <a:endParaRPr lang="en-US"/>
                    </a:p>
                  </a:txBody>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1144686841"/>
                  </a:ext>
                </a:extLst>
              </a:tr>
              <a:tr h="238566">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8">
                  <a:txBody>
                    <a:bodyPr/>
                    <a:lstStyle/>
                    <a:p>
                      <a:pPr algn="l" fontAlgn="b"/>
                      <a:endParaRPr lang="en-US" sz="1700" b="0" i="0" u="none" strike="noStrike" dirty="0">
                        <a:solidFill>
                          <a:srgbClr val="FF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3255458604"/>
                  </a:ext>
                </a:extLst>
              </a:tr>
              <a:tr h="213176">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2">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2">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gridSpan="3">
                  <a:txBody>
                    <a:bodyPr/>
                    <a:lstStyle/>
                    <a:p>
                      <a:pPr algn="ctr" fontAlgn="b"/>
                      <a:endParaRPr lang="en-US" sz="11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846" marR="9846" marT="9846" marB="0" anchor="b">
                    <a:lnL>
                      <a:noFill/>
                    </a:lnL>
                    <a:lnR>
                      <a:noFill/>
                    </a:lnR>
                    <a:lnT>
                      <a:noFill/>
                    </a:lnT>
                    <a:lnB>
                      <a:noFill/>
                    </a:lnB>
                    <a:solidFill>
                      <a:schemeClr val="tx1"/>
                    </a:solidFill>
                  </a:tcPr>
                </a:tc>
                <a:extLst>
                  <a:ext uri="{0D108BD9-81ED-4DB2-BD59-A6C34878D82A}">
                    <a16:rowId xmlns:a16="http://schemas.microsoft.com/office/drawing/2014/main" val="2325778125"/>
                  </a:ext>
                </a:extLst>
              </a:tr>
            </a:tbl>
          </a:graphicData>
        </a:graphic>
      </p:graphicFrame>
      <p:sp>
        <p:nvSpPr>
          <p:cNvPr id="6" name="TextBox 5"/>
          <p:cNvSpPr txBox="1"/>
          <p:nvPr/>
        </p:nvSpPr>
        <p:spPr>
          <a:xfrm>
            <a:off x="2420115" y="6327574"/>
            <a:ext cx="4297971" cy="461665"/>
          </a:xfrm>
          <a:prstGeom prst="rect">
            <a:avLst/>
          </a:prstGeom>
          <a:noFill/>
        </p:spPr>
        <p:txBody>
          <a:bodyPr wrap="none" rtlCol="0">
            <a:spAutoFit/>
          </a:bodyPr>
          <a:lstStyle/>
          <a:p>
            <a:pPr algn="ctr"/>
            <a:r>
              <a:rPr lang="en-US" sz="1200" dirty="0"/>
              <a:t>Table of Isotopic Masses and Natural Abundances </a:t>
            </a:r>
          </a:p>
          <a:p>
            <a:pPr algn="ctr"/>
            <a:r>
              <a:rPr lang="en-US" sz="1200" dirty="0"/>
              <a:t>http://www.chem.ualberta.ca/~massspec/atomic_mass_abund.pdf</a:t>
            </a:r>
          </a:p>
        </p:txBody>
      </p:sp>
      <p:sp>
        <p:nvSpPr>
          <p:cNvPr id="2" name="Rectangle 1"/>
          <p:cNvSpPr/>
          <p:nvPr/>
        </p:nvSpPr>
        <p:spPr>
          <a:xfrm>
            <a:off x="788825" y="4147443"/>
            <a:ext cx="7763504" cy="9220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8825" y="3565359"/>
            <a:ext cx="7795936" cy="11641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1434" y="2805687"/>
            <a:ext cx="7698285" cy="21014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5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18E2-CC90-4C9E-8E5E-1316B63903DA}"/>
              </a:ext>
            </a:extLst>
          </p:cNvPr>
          <p:cNvSpPr>
            <a:spLocks noGrp="1"/>
          </p:cNvSpPr>
          <p:nvPr>
            <p:ph type="title"/>
          </p:nvPr>
        </p:nvSpPr>
        <p:spPr>
          <a:xfrm>
            <a:off x="856060" y="8918"/>
            <a:ext cx="7429499" cy="753082"/>
          </a:xfrm>
        </p:spPr>
        <p:txBody>
          <a:bodyPr>
            <a:normAutofit/>
          </a:bodyPr>
          <a:lstStyle/>
          <a:p>
            <a:pPr algn="ctr"/>
            <a:r>
              <a:rPr lang="en-US" sz="2800" dirty="0" err="1"/>
              <a:t>iV</a:t>
            </a:r>
            <a:r>
              <a:rPr lang="en-US" sz="2800" dirty="0"/>
              <a:t>. Generic Correction algorithm</a:t>
            </a:r>
          </a:p>
        </p:txBody>
      </p:sp>
      <p:pic>
        <p:nvPicPr>
          <p:cNvPr id="4" name="Content Placeholder 3">
            <a:extLst>
              <a:ext uri="{FF2B5EF4-FFF2-40B4-BE49-F238E27FC236}">
                <a16:creationId xmlns:a16="http://schemas.microsoft.com/office/drawing/2014/main" id="{C8164E8C-04AA-4C7B-A0ED-2F7585D92A1A}"/>
              </a:ext>
            </a:extLst>
          </p:cNvPr>
          <p:cNvPicPr>
            <a:picLocks noGrp="1" noChangeAspect="1"/>
          </p:cNvPicPr>
          <p:nvPr>
            <p:ph idx="1"/>
          </p:nvPr>
        </p:nvPicPr>
        <p:blipFill rotWithShape="1">
          <a:blip r:embed="rId3"/>
          <a:srcRect l="9524" t="19620" r="22337" b="47406"/>
          <a:stretch/>
        </p:blipFill>
        <p:spPr>
          <a:xfrm>
            <a:off x="1195473" y="2686779"/>
            <a:ext cx="6753054" cy="954393"/>
          </a:xfrm>
          <a:prstGeom prst="rect">
            <a:avLst/>
          </a:prstGeom>
          <a:ln w="12700">
            <a:solidFill>
              <a:schemeClr val="bg1"/>
            </a:solidFill>
          </a:ln>
          <a:effectLst>
            <a:outerShdw blurRad="63500" sx="104000" sy="104000" algn="ctr" rotWithShape="0">
              <a:prstClr val="black">
                <a:alpha val="65000"/>
              </a:prstClr>
            </a:outerShdw>
          </a:effectLst>
        </p:spPr>
      </p:pic>
      <p:sp>
        <p:nvSpPr>
          <p:cNvPr id="5" name="TextBox 4">
            <a:extLst>
              <a:ext uri="{FF2B5EF4-FFF2-40B4-BE49-F238E27FC236}">
                <a16:creationId xmlns:a16="http://schemas.microsoft.com/office/drawing/2014/main" id="{A0EF6AED-E900-4E95-AAA3-5CF2D4CB51A8}"/>
              </a:ext>
            </a:extLst>
          </p:cNvPr>
          <p:cNvSpPr txBox="1"/>
          <p:nvPr/>
        </p:nvSpPr>
        <p:spPr>
          <a:xfrm>
            <a:off x="856060" y="5193039"/>
            <a:ext cx="7318149" cy="830997"/>
          </a:xfrm>
          <a:prstGeom prst="rect">
            <a:avLst/>
          </a:prstGeom>
          <a:noFill/>
        </p:spPr>
        <p:txBody>
          <a:bodyPr wrap="square" rtlCol="0">
            <a:spAutoFit/>
          </a:bodyPr>
          <a:lstStyle/>
          <a:p>
            <a:r>
              <a:rPr lang="en-US" sz="1200" dirty="0"/>
              <a:t>Horvath, TD. (May, 2017). </a:t>
            </a:r>
            <a:r>
              <a:rPr lang="en-US" sz="1200" i="1" dirty="0"/>
              <a:t>A targeted metabolomic workflow for the determination of positional isotopomer distributions of labeled metabolites in stable isotope tracer studies</a:t>
            </a:r>
            <a:r>
              <a:rPr lang="en-US" sz="1200" dirty="0"/>
              <a:t>, Poster session presented at the 2017 Cancer Metabolism Symposia, The University of Texas MD Anderson Cancer Center, DOI:10.13140/RG.2.2.22660.83847</a:t>
            </a:r>
          </a:p>
          <a:p>
            <a:endParaRPr lang="en-US" sz="1200" dirty="0"/>
          </a:p>
        </p:txBody>
      </p:sp>
    </p:spTree>
    <p:extLst>
      <p:ext uri="{BB962C8B-B14F-4D97-AF65-F5344CB8AC3E}">
        <p14:creationId xmlns:p14="http://schemas.microsoft.com/office/powerpoint/2010/main" val="305951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A719-0D1E-4A46-A45B-A13C1F10E92B}"/>
              </a:ext>
            </a:extLst>
          </p:cNvPr>
          <p:cNvSpPr>
            <a:spLocks noGrp="1"/>
          </p:cNvSpPr>
          <p:nvPr>
            <p:ph type="title"/>
          </p:nvPr>
        </p:nvSpPr>
        <p:spPr>
          <a:xfrm>
            <a:off x="1162050" y="0"/>
            <a:ext cx="7199709" cy="885825"/>
          </a:xfrm>
        </p:spPr>
        <p:txBody>
          <a:bodyPr>
            <a:normAutofit/>
          </a:bodyPr>
          <a:lstStyle/>
          <a:p>
            <a:pPr algn="ctr"/>
            <a:r>
              <a:rPr lang="en-US" sz="2800" dirty="0"/>
              <a:t>iv. Application of the correction algorithm to empirical data</a:t>
            </a:r>
          </a:p>
        </p:txBody>
      </p:sp>
      <p:pic>
        <p:nvPicPr>
          <p:cNvPr id="4" name="Content Placeholder 3">
            <a:extLst>
              <a:ext uri="{FF2B5EF4-FFF2-40B4-BE49-F238E27FC236}">
                <a16:creationId xmlns:a16="http://schemas.microsoft.com/office/drawing/2014/main" id="{F3EF58F8-B6B0-4A1C-BB78-B5A08EB91179}"/>
              </a:ext>
            </a:extLst>
          </p:cNvPr>
          <p:cNvPicPr>
            <a:picLocks noGrp="1" noChangeAspect="1"/>
          </p:cNvPicPr>
          <p:nvPr>
            <p:ph idx="1"/>
          </p:nvPr>
        </p:nvPicPr>
        <p:blipFill rotWithShape="1">
          <a:blip r:embed="rId3"/>
          <a:srcRect b="24887"/>
          <a:stretch/>
        </p:blipFill>
        <p:spPr>
          <a:xfrm>
            <a:off x="204389" y="1081768"/>
            <a:ext cx="8735221" cy="4034518"/>
          </a:xfrm>
          <a:prstGeom prst="rect">
            <a:avLst/>
          </a:prstGeom>
          <a:ln w="12700">
            <a:solidFill>
              <a:schemeClr val="bg1"/>
            </a:solidFill>
          </a:ln>
          <a:effectLst>
            <a:outerShdw blurRad="63500" sx="104000" sy="104000" algn="ctr" rotWithShape="0">
              <a:prstClr val="black">
                <a:alpha val="65000"/>
              </a:prstClr>
            </a:outerShdw>
          </a:effectLst>
        </p:spPr>
      </p:pic>
      <p:sp>
        <p:nvSpPr>
          <p:cNvPr id="5" name="TextBox 4">
            <a:extLst>
              <a:ext uri="{FF2B5EF4-FFF2-40B4-BE49-F238E27FC236}">
                <a16:creationId xmlns:a16="http://schemas.microsoft.com/office/drawing/2014/main" id="{3627FAD5-C665-4BFD-A603-72C52A55C5EE}"/>
              </a:ext>
            </a:extLst>
          </p:cNvPr>
          <p:cNvSpPr txBox="1"/>
          <p:nvPr/>
        </p:nvSpPr>
        <p:spPr>
          <a:xfrm>
            <a:off x="1162050" y="5895975"/>
            <a:ext cx="7318149" cy="830997"/>
          </a:xfrm>
          <a:prstGeom prst="rect">
            <a:avLst/>
          </a:prstGeom>
          <a:noFill/>
        </p:spPr>
        <p:txBody>
          <a:bodyPr wrap="square" rtlCol="0">
            <a:spAutoFit/>
          </a:bodyPr>
          <a:lstStyle/>
          <a:p>
            <a:r>
              <a:rPr lang="en-US" sz="1200" dirty="0"/>
              <a:t>Horvath, TD. (May, 2017). </a:t>
            </a:r>
            <a:r>
              <a:rPr lang="en-US" sz="1200" i="1" dirty="0"/>
              <a:t>A targeted metabolomic workflow for the determination of positional isotopomer distributions of labeled metabolites in stable isotope tracer studies</a:t>
            </a:r>
            <a:r>
              <a:rPr lang="en-US" sz="1200" dirty="0"/>
              <a:t>, Poster session presented at the 2017 Cancer Metabolism Symposia, The University of Texas MD Anderson Cancer Center, DOI:10.13140/RG.2.2.22660.83847</a:t>
            </a:r>
          </a:p>
          <a:p>
            <a:endParaRPr lang="en-US" sz="1200" dirty="0"/>
          </a:p>
        </p:txBody>
      </p:sp>
    </p:spTree>
    <p:extLst>
      <p:ext uri="{BB962C8B-B14F-4D97-AF65-F5344CB8AC3E}">
        <p14:creationId xmlns:p14="http://schemas.microsoft.com/office/powerpoint/2010/main" val="2913301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C2FF6-167B-4968-BCD4-48DC84CF20E5}"/>
              </a:ext>
            </a:extLst>
          </p:cNvPr>
          <p:cNvSpPr>
            <a:spLocks noGrp="1"/>
          </p:cNvSpPr>
          <p:nvPr>
            <p:ph type="title"/>
          </p:nvPr>
        </p:nvSpPr>
        <p:spPr>
          <a:xfrm>
            <a:off x="856058" y="1419227"/>
            <a:ext cx="7404022" cy="2852737"/>
          </a:xfrm>
        </p:spPr>
        <p:txBody>
          <a:bodyPr>
            <a:normAutofit/>
          </a:bodyPr>
          <a:lstStyle/>
          <a:p>
            <a:pPr algn="ctr"/>
            <a:r>
              <a:rPr lang="en-US" sz="2800" b="1" dirty="0">
                <a:latin typeface="Arial" panose="020B0604020202020204" pitchFamily="34" charset="0"/>
                <a:cs typeface="Arial" panose="020B0604020202020204" pitchFamily="34" charset="0"/>
              </a:rPr>
              <a:t>LC-HRAM-MS/MS - based Isotopolog Population Measurements</a:t>
            </a:r>
            <a:br>
              <a:rPr lang="en-US" sz="2800" b="1" dirty="0">
                <a:latin typeface="Arial" panose="020B0604020202020204" pitchFamily="34" charset="0"/>
                <a:cs typeface="Arial" panose="020B0604020202020204" pitchFamily="34" charset="0"/>
              </a:rPr>
            </a:br>
            <a:endParaRPr lang="en-US" sz="2800" dirty="0"/>
          </a:p>
        </p:txBody>
      </p:sp>
    </p:spTree>
    <p:extLst>
      <p:ext uri="{BB962C8B-B14F-4D97-AF65-F5344CB8AC3E}">
        <p14:creationId xmlns:p14="http://schemas.microsoft.com/office/powerpoint/2010/main" val="231756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3D53-5EDC-42BC-A2E6-F0C154A67349}"/>
              </a:ext>
            </a:extLst>
          </p:cNvPr>
          <p:cNvSpPr>
            <a:spLocks noGrp="1"/>
          </p:cNvSpPr>
          <p:nvPr>
            <p:ph type="title"/>
          </p:nvPr>
        </p:nvSpPr>
        <p:spPr>
          <a:xfrm>
            <a:off x="1100137" y="0"/>
            <a:ext cx="6943725" cy="727548"/>
          </a:xfrm>
        </p:spPr>
        <p:txBody>
          <a:bodyPr anchor="ctr">
            <a:normAutofit/>
          </a:bodyPr>
          <a:lstStyle/>
          <a:p>
            <a:pPr algn="ctr"/>
            <a:r>
              <a:rPr lang="en-US" sz="3200" dirty="0">
                <a:latin typeface="+mn-lt"/>
              </a:rPr>
              <a:t>IV. Targeted Metabolomic Methods</a:t>
            </a:r>
          </a:p>
        </p:txBody>
      </p:sp>
      <p:sp>
        <p:nvSpPr>
          <p:cNvPr id="9" name="Content Placeholder 8">
            <a:extLst>
              <a:ext uri="{FF2B5EF4-FFF2-40B4-BE49-F238E27FC236}">
                <a16:creationId xmlns:a16="http://schemas.microsoft.com/office/drawing/2014/main" id="{E90BCED5-C071-48AE-B422-682ABD6090E9}"/>
              </a:ext>
            </a:extLst>
          </p:cNvPr>
          <p:cNvSpPr>
            <a:spLocks noGrp="1"/>
          </p:cNvSpPr>
          <p:nvPr>
            <p:ph sz="half" idx="2"/>
          </p:nvPr>
        </p:nvSpPr>
        <p:spPr>
          <a:xfrm>
            <a:off x="161925" y="1625115"/>
            <a:ext cx="4371975" cy="3947010"/>
          </a:xfrm>
          <a:noFill/>
          <a:ln>
            <a:noFill/>
          </a:ln>
        </p:spPr>
        <p:txBody>
          <a:bodyPr>
            <a:normAutofit fontScale="92500" lnSpcReduction="20000"/>
          </a:bodyPr>
          <a:lstStyle/>
          <a:p>
            <a:r>
              <a:rPr lang="en-US" b="1" u="sng" dirty="0">
                <a:latin typeface="+mj-lt"/>
              </a:rPr>
              <a:t>Method for Amino acids</a:t>
            </a:r>
          </a:p>
          <a:p>
            <a:pPr algn="ctr"/>
            <a:endParaRPr lang="en-US" b="1" u="sng" dirty="0">
              <a:latin typeface="+mj-lt"/>
            </a:endParaRPr>
          </a:p>
          <a:p>
            <a:pPr lvl="1"/>
            <a:r>
              <a:rPr lang="en-US" sz="2000" dirty="0">
                <a:solidFill>
                  <a:schemeClr val="tx1"/>
                </a:solidFill>
                <a:latin typeface="+mj-lt"/>
              </a:rPr>
              <a:t>36 metabolites &amp; 20 IS compounds</a:t>
            </a:r>
          </a:p>
          <a:p>
            <a:pPr marL="201168" lvl="1" indent="0">
              <a:buNone/>
            </a:pPr>
            <a:endParaRPr lang="en-US" sz="2000" dirty="0">
              <a:solidFill>
                <a:schemeClr val="tx1"/>
              </a:solidFill>
              <a:latin typeface="+mj-lt"/>
            </a:endParaRPr>
          </a:p>
          <a:p>
            <a:pPr lvl="1"/>
            <a:r>
              <a:rPr lang="en-US" sz="2000" dirty="0" err="1">
                <a:solidFill>
                  <a:schemeClr val="tx1"/>
                </a:solidFill>
                <a:latin typeface="+mj-lt"/>
              </a:rPr>
              <a:t>Imtakt</a:t>
            </a:r>
            <a:r>
              <a:rPr lang="en-US" sz="2000" dirty="0">
                <a:solidFill>
                  <a:schemeClr val="tx1"/>
                </a:solidFill>
                <a:latin typeface="+mj-lt"/>
              </a:rPr>
              <a:t> </a:t>
            </a:r>
            <a:r>
              <a:rPr lang="en-US" sz="2000" dirty="0" err="1">
                <a:solidFill>
                  <a:schemeClr val="tx1"/>
                </a:solidFill>
                <a:latin typeface="+mj-lt"/>
              </a:rPr>
              <a:t>Intrada</a:t>
            </a:r>
            <a:r>
              <a:rPr lang="en-US" sz="2000" dirty="0">
                <a:solidFill>
                  <a:schemeClr val="tx1"/>
                </a:solidFill>
                <a:latin typeface="+mj-lt"/>
              </a:rPr>
              <a:t> Amino Acid column</a:t>
            </a:r>
          </a:p>
          <a:p>
            <a:pPr marL="201168" lvl="1" indent="0">
              <a:buNone/>
            </a:pPr>
            <a:endParaRPr lang="en-US" sz="2000" dirty="0">
              <a:solidFill>
                <a:schemeClr val="tx1"/>
              </a:solidFill>
              <a:latin typeface="+mj-lt"/>
            </a:endParaRPr>
          </a:p>
          <a:p>
            <a:pPr lvl="1"/>
            <a:r>
              <a:rPr lang="en-US" sz="2000" dirty="0">
                <a:solidFill>
                  <a:schemeClr val="tx1"/>
                </a:solidFill>
                <a:latin typeface="+mj-lt"/>
              </a:rPr>
              <a:t>Ion exchange chromatography</a:t>
            </a:r>
          </a:p>
          <a:p>
            <a:pPr lvl="1"/>
            <a:endParaRPr lang="en-US" sz="2000" dirty="0">
              <a:solidFill>
                <a:schemeClr val="tx1"/>
              </a:solidFill>
              <a:latin typeface="+mj-lt"/>
            </a:endParaRPr>
          </a:p>
          <a:p>
            <a:pPr lvl="1"/>
            <a:r>
              <a:rPr lang="en-US" sz="2000" dirty="0">
                <a:solidFill>
                  <a:schemeClr val="tx1"/>
                </a:solidFill>
                <a:latin typeface="+mj-lt"/>
              </a:rPr>
              <a:t>235 potential carbon-13 isotopologs</a:t>
            </a:r>
          </a:p>
          <a:p>
            <a:pPr lvl="1"/>
            <a:endParaRPr lang="en-US" sz="2000" dirty="0">
              <a:latin typeface="+mj-lt"/>
            </a:endParaRPr>
          </a:p>
        </p:txBody>
      </p:sp>
      <p:sp>
        <p:nvSpPr>
          <p:cNvPr id="5" name="TextBox 4">
            <a:extLst>
              <a:ext uri="{FF2B5EF4-FFF2-40B4-BE49-F238E27FC236}">
                <a16:creationId xmlns:a16="http://schemas.microsoft.com/office/drawing/2014/main" id="{F53CE171-A828-485C-B602-8DF2679650A5}"/>
              </a:ext>
            </a:extLst>
          </p:cNvPr>
          <p:cNvSpPr txBox="1"/>
          <p:nvPr/>
        </p:nvSpPr>
        <p:spPr>
          <a:xfrm>
            <a:off x="2424198" y="6397567"/>
            <a:ext cx="4606077" cy="369332"/>
          </a:xfrm>
          <a:prstGeom prst="rect">
            <a:avLst/>
          </a:prstGeom>
          <a:noFill/>
        </p:spPr>
        <p:txBody>
          <a:bodyPr wrap="square" rtlCol="0">
            <a:spAutoFit/>
          </a:bodyPr>
          <a:lstStyle/>
          <a:p>
            <a:r>
              <a:rPr lang="en-US" dirty="0"/>
              <a:t> </a:t>
            </a:r>
            <a:r>
              <a:rPr lang="en-US" sz="1600" b="1" dirty="0">
                <a:latin typeface="+mj-lt"/>
              </a:rPr>
              <a:t>Horvath, et al., FASEB J., 2018, 32(1):466-477</a:t>
            </a:r>
          </a:p>
        </p:txBody>
      </p:sp>
      <p:sp>
        <p:nvSpPr>
          <p:cNvPr id="11" name="Content Placeholder 8">
            <a:extLst>
              <a:ext uri="{FF2B5EF4-FFF2-40B4-BE49-F238E27FC236}">
                <a16:creationId xmlns:a16="http://schemas.microsoft.com/office/drawing/2014/main" id="{E2D3978F-9372-4DE8-916D-1CF8B6384280}"/>
              </a:ext>
            </a:extLst>
          </p:cNvPr>
          <p:cNvSpPr txBox="1">
            <a:spLocks/>
          </p:cNvSpPr>
          <p:nvPr/>
        </p:nvSpPr>
        <p:spPr>
          <a:xfrm>
            <a:off x="4276436" y="1625115"/>
            <a:ext cx="4705639" cy="39470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u="sng" dirty="0">
                <a:solidFill>
                  <a:schemeClr val="tx1">
                    <a:lumMod val="75000"/>
                    <a:lumOff val="25000"/>
                  </a:schemeClr>
                </a:solidFill>
                <a:latin typeface="+mj-lt"/>
              </a:rPr>
              <a:t>Method for Organic Acids:</a:t>
            </a:r>
          </a:p>
          <a:p>
            <a:pPr marL="0" indent="0" algn="ctr">
              <a:buNone/>
            </a:pPr>
            <a:endParaRPr lang="en-US" sz="2000" b="1" u="sng" dirty="0">
              <a:latin typeface="+mj-lt"/>
            </a:endParaRPr>
          </a:p>
          <a:p>
            <a:pPr lvl="1">
              <a:buClr>
                <a:schemeClr val="accent2">
                  <a:lumMod val="60000"/>
                  <a:lumOff val="40000"/>
                </a:schemeClr>
              </a:buClr>
              <a:buSzPct val="50000"/>
              <a:buFont typeface="Courier New" panose="02070309020205020404" pitchFamily="49" charset="0"/>
              <a:buChar char="o"/>
            </a:pPr>
            <a:r>
              <a:rPr lang="en-US" sz="2000" dirty="0">
                <a:latin typeface="+mj-lt"/>
              </a:rPr>
              <a:t>6 metabolites &amp; 5 IS compounds</a:t>
            </a:r>
          </a:p>
          <a:p>
            <a:pPr lvl="1">
              <a:buClr>
                <a:schemeClr val="accent2">
                  <a:lumMod val="60000"/>
                  <a:lumOff val="40000"/>
                </a:schemeClr>
              </a:buClr>
              <a:buSzPct val="50000"/>
              <a:buFont typeface="Courier New" panose="02070309020205020404" pitchFamily="49" charset="0"/>
              <a:buChar char="o"/>
            </a:pPr>
            <a:endParaRPr lang="en-US" sz="2000" dirty="0">
              <a:latin typeface="+mj-lt"/>
            </a:endParaRPr>
          </a:p>
          <a:p>
            <a:pPr lvl="1">
              <a:buClr>
                <a:schemeClr val="accent2">
                  <a:lumMod val="60000"/>
                  <a:lumOff val="40000"/>
                </a:schemeClr>
              </a:buClr>
              <a:buSzPct val="50000"/>
              <a:buFont typeface="Courier New" panose="02070309020205020404" pitchFamily="49" charset="0"/>
              <a:buChar char="o"/>
            </a:pPr>
            <a:r>
              <a:rPr lang="en-US" sz="2000" dirty="0">
                <a:latin typeface="+mj-lt"/>
              </a:rPr>
              <a:t>ZIC-</a:t>
            </a:r>
            <a:r>
              <a:rPr lang="en-US" sz="2000" dirty="0" err="1">
                <a:latin typeface="+mj-lt"/>
              </a:rPr>
              <a:t>pHILIC</a:t>
            </a:r>
            <a:r>
              <a:rPr lang="en-US" sz="2000" dirty="0">
                <a:latin typeface="+mj-lt"/>
              </a:rPr>
              <a:t> column</a:t>
            </a:r>
          </a:p>
          <a:p>
            <a:pPr lvl="1">
              <a:buClr>
                <a:schemeClr val="accent2">
                  <a:lumMod val="60000"/>
                  <a:lumOff val="40000"/>
                </a:schemeClr>
              </a:buClr>
              <a:buSzPct val="50000"/>
              <a:buFont typeface="Courier New" panose="02070309020205020404" pitchFamily="49" charset="0"/>
              <a:buChar char="o"/>
            </a:pPr>
            <a:endParaRPr lang="en-US" sz="2000" dirty="0">
              <a:latin typeface="+mj-lt"/>
            </a:endParaRPr>
          </a:p>
          <a:p>
            <a:pPr lvl="1">
              <a:buClr>
                <a:schemeClr val="accent2">
                  <a:lumMod val="60000"/>
                  <a:lumOff val="40000"/>
                </a:schemeClr>
              </a:buClr>
              <a:buSzPct val="50000"/>
              <a:buFont typeface="Courier New" panose="02070309020205020404" pitchFamily="49" charset="0"/>
              <a:buChar char="o"/>
            </a:pPr>
            <a:r>
              <a:rPr lang="en-US" sz="2000" dirty="0">
                <a:latin typeface="+mj-lt"/>
              </a:rPr>
              <a:t>HILIC chromatography</a:t>
            </a:r>
          </a:p>
          <a:p>
            <a:pPr lvl="1">
              <a:buClr>
                <a:schemeClr val="accent2">
                  <a:lumMod val="60000"/>
                  <a:lumOff val="40000"/>
                </a:schemeClr>
              </a:buClr>
              <a:buSzPct val="50000"/>
              <a:buFont typeface="Courier New" panose="02070309020205020404" pitchFamily="49" charset="0"/>
              <a:buChar char="o"/>
            </a:pPr>
            <a:endParaRPr lang="en-US" sz="2000" dirty="0">
              <a:latin typeface="+mj-lt"/>
            </a:endParaRPr>
          </a:p>
          <a:p>
            <a:pPr lvl="1">
              <a:buClr>
                <a:schemeClr val="accent2">
                  <a:lumMod val="60000"/>
                  <a:lumOff val="40000"/>
                </a:schemeClr>
              </a:buClr>
              <a:buSzPct val="50000"/>
              <a:buFont typeface="Courier New" panose="02070309020205020404" pitchFamily="49" charset="0"/>
              <a:buChar char="o"/>
            </a:pPr>
            <a:r>
              <a:rPr lang="en-US" sz="2000" dirty="0">
                <a:latin typeface="+mj-lt"/>
              </a:rPr>
              <a:t>36 potential carbon-13 isotopologs</a:t>
            </a:r>
          </a:p>
          <a:p>
            <a:pPr lvl="1"/>
            <a:endParaRPr lang="en-US" sz="2000" dirty="0">
              <a:latin typeface="+mj-lt"/>
            </a:endParaRPr>
          </a:p>
        </p:txBody>
      </p:sp>
    </p:spTree>
    <p:custDataLst>
      <p:tags r:id="rId1"/>
    </p:custDataLst>
    <p:extLst>
      <p:ext uri="{BB962C8B-B14F-4D97-AF65-F5344CB8AC3E}">
        <p14:creationId xmlns:p14="http://schemas.microsoft.com/office/powerpoint/2010/main" val="4294217599"/>
      </p:ext>
    </p:extLst>
  </p:cSld>
  <p:clrMapOvr>
    <a:masterClrMapping/>
  </p:clrMapOvr>
  <mc:AlternateContent xmlns:mc="http://schemas.openxmlformats.org/markup-compatibility/2006" xmlns:p14="http://schemas.microsoft.com/office/powerpoint/2010/main">
    <mc:Choice Requires="p14">
      <p:transition spd="slow" p14:dur="2000" advTm="63679"/>
    </mc:Choice>
    <mc:Fallback xmlns="">
      <p:transition spd="slow" advTm="636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A8C9E9-F66A-4D60-9F36-DF8DC1787EEA}"/>
              </a:ext>
            </a:extLst>
          </p:cNvPr>
          <p:cNvSpPr>
            <a:spLocks noGrp="1"/>
          </p:cNvSpPr>
          <p:nvPr>
            <p:ph type="title"/>
          </p:nvPr>
        </p:nvSpPr>
        <p:spPr>
          <a:xfrm>
            <a:off x="0" y="0"/>
            <a:ext cx="9143999" cy="542925"/>
          </a:xfrm>
        </p:spPr>
        <p:txBody>
          <a:bodyPr>
            <a:normAutofit/>
          </a:bodyPr>
          <a:lstStyle/>
          <a:p>
            <a:pPr algn="ctr"/>
            <a:r>
              <a:rPr lang="en-US" sz="3200" dirty="0">
                <a:latin typeface="+mn-lt"/>
              </a:rPr>
              <a:t>IV. Metabolites Measured</a:t>
            </a:r>
          </a:p>
        </p:txBody>
      </p:sp>
      <p:graphicFrame>
        <p:nvGraphicFramePr>
          <p:cNvPr id="21" name="Table 20">
            <a:extLst>
              <a:ext uri="{FF2B5EF4-FFF2-40B4-BE49-F238E27FC236}">
                <a16:creationId xmlns:a16="http://schemas.microsoft.com/office/drawing/2014/main" id="{DC555FD3-8180-4124-BDD8-1B9BC66304AE}"/>
              </a:ext>
            </a:extLst>
          </p:cNvPr>
          <p:cNvGraphicFramePr>
            <a:graphicFrameLocks noGrp="1"/>
          </p:cNvGraphicFramePr>
          <p:nvPr>
            <p:extLst/>
          </p:nvPr>
        </p:nvGraphicFramePr>
        <p:xfrm>
          <a:off x="1038962" y="4238171"/>
          <a:ext cx="3471661" cy="1995848"/>
        </p:xfrm>
        <a:graphic>
          <a:graphicData uri="http://schemas.openxmlformats.org/drawingml/2006/table">
            <a:tbl>
              <a:tblPr firstRow="1" firstCol="1" bandRow="1"/>
              <a:tblGrid>
                <a:gridCol w="2240280">
                  <a:extLst>
                    <a:ext uri="{9D8B030D-6E8A-4147-A177-3AD203B41FA5}">
                      <a16:colId xmlns:a16="http://schemas.microsoft.com/office/drawing/2014/main" val="1826965530"/>
                    </a:ext>
                  </a:extLst>
                </a:gridCol>
                <a:gridCol w="1231381">
                  <a:extLst>
                    <a:ext uri="{9D8B030D-6E8A-4147-A177-3AD203B41FA5}">
                      <a16:colId xmlns:a16="http://schemas.microsoft.com/office/drawing/2014/main" val="2288312584"/>
                    </a:ext>
                  </a:extLst>
                </a:gridCol>
              </a:tblGrid>
              <a:tr h="616752">
                <a:tc>
                  <a:txBody>
                    <a:bodyPr/>
                    <a:lstStyle/>
                    <a:p>
                      <a:pPr marL="0" marR="0" algn="ct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Times New Roman" panose="02020603050405020304" pitchFamily="18" charset="0"/>
                        </a:rPr>
                        <a:t>Organic Acid Metabolites</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400" dirty="0">
                          <a:solidFill>
                            <a:srgbClr val="000000"/>
                          </a:solidFill>
                          <a:effectLst/>
                          <a:latin typeface="+mn-lt"/>
                          <a:ea typeface="Times New Roman" panose="02020603050405020304" pitchFamily="18" charset="0"/>
                          <a:cs typeface="Times New Roman" panose="02020603050405020304" pitchFamily="18" charset="0"/>
                        </a:rPr>
                        <a:t>Retention Time (min)</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276203373"/>
                  </a:ext>
                </a:extLst>
              </a:tr>
              <a:tr h="140970">
                <a:tc>
                  <a:txBody>
                    <a:bodyPr/>
                    <a:lstStyle/>
                    <a:p>
                      <a:pPr marL="0" marR="0" algn="ctr">
                        <a:lnSpc>
                          <a:spcPct val="115000"/>
                        </a:lnSpc>
                        <a:spcBef>
                          <a:spcPts val="0"/>
                        </a:spcBef>
                        <a:spcAft>
                          <a:spcPts val="0"/>
                        </a:spcAft>
                      </a:pPr>
                      <a:r>
                        <a:rPr lang="en-US" sz="1400" b="1" dirty="0">
                          <a:solidFill>
                            <a:srgbClr val="00B050"/>
                          </a:solidFill>
                          <a:effectLst/>
                          <a:latin typeface="+mn-lt"/>
                          <a:ea typeface="Times New Roman" panose="02020603050405020304" pitchFamily="18" charset="0"/>
                          <a:cs typeface="Times New Roman" panose="02020603050405020304" pitchFamily="18" charset="0"/>
                        </a:rPr>
                        <a:t>Pyruvic acid</a:t>
                      </a:r>
                      <a:endParaRPr lang="en-US" sz="1100" b="1" dirty="0">
                        <a:solidFill>
                          <a:srgbClr val="00B05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marL="0" marR="0" algn="ctr">
                        <a:lnSpc>
                          <a:spcPct val="115000"/>
                        </a:lnSpc>
                        <a:spcBef>
                          <a:spcPts val="0"/>
                        </a:spcBef>
                        <a:spcAft>
                          <a:spcPts val="0"/>
                        </a:spcAft>
                      </a:pPr>
                      <a:r>
                        <a:rPr lang="en-US" sz="1400" b="1" dirty="0">
                          <a:solidFill>
                            <a:srgbClr val="00B050"/>
                          </a:solidFill>
                          <a:effectLst/>
                          <a:latin typeface="+mn-lt"/>
                          <a:ea typeface="Times New Roman" panose="02020603050405020304" pitchFamily="18" charset="0"/>
                          <a:cs typeface="Times New Roman" panose="02020603050405020304" pitchFamily="18" charset="0"/>
                        </a:rPr>
                        <a:t>3.9</a:t>
                      </a:r>
                      <a:endParaRPr lang="en-US" sz="1100" b="1" dirty="0">
                        <a:solidFill>
                          <a:srgbClr val="00B05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50701177"/>
                  </a:ext>
                </a:extLst>
              </a:tr>
              <a:tr h="140970">
                <a:tc>
                  <a:txBody>
                    <a:bodyPr/>
                    <a:lstStyle/>
                    <a:p>
                      <a:pPr marL="0" marR="0" algn="ctr">
                        <a:lnSpc>
                          <a:spcPct val="115000"/>
                        </a:lnSpc>
                        <a:spcBef>
                          <a:spcPts val="0"/>
                        </a:spcBef>
                        <a:spcAft>
                          <a:spcPts val="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Lactic acid</a:t>
                      </a:r>
                      <a:endParaRPr lang="en-US" sz="1100" b="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marL="0" marR="0" algn="ctr">
                        <a:lnSpc>
                          <a:spcPct val="115000"/>
                        </a:lnSpc>
                        <a:spcBef>
                          <a:spcPts val="0"/>
                        </a:spcBef>
                        <a:spcAft>
                          <a:spcPts val="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6.5</a:t>
                      </a:r>
                      <a:endParaRPr lang="en-US" sz="1100" b="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116590597"/>
                  </a:ext>
                </a:extLst>
              </a:tr>
              <a:tr h="148590">
                <a:tc>
                  <a:txBody>
                    <a:bodyPr/>
                    <a:lstStyle/>
                    <a:p>
                      <a:pPr marL="0" marR="0" algn="ctr">
                        <a:lnSpc>
                          <a:spcPct val="115000"/>
                        </a:lnSpc>
                        <a:spcBef>
                          <a:spcPts val="0"/>
                        </a:spcBef>
                        <a:spcAft>
                          <a:spcPts val="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Uric acid</a:t>
                      </a:r>
                      <a:endParaRPr lang="en-US" sz="1100" b="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marL="0" marR="0" algn="ctr">
                        <a:lnSpc>
                          <a:spcPct val="115000"/>
                        </a:lnSpc>
                        <a:spcBef>
                          <a:spcPts val="0"/>
                        </a:spcBef>
                        <a:spcAft>
                          <a:spcPts val="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10.4</a:t>
                      </a:r>
                      <a:endParaRPr lang="en-US" sz="1100" b="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3048315890"/>
                  </a:ext>
                </a:extLst>
              </a:tr>
              <a:tr h="140970">
                <a:tc>
                  <a:txBody>
                    <a:bodyPr/>
                    <a:lstStyle/>
                    <a:p>
                      <a:pPr marL="0" marR="0" algn="ctr">
                        <a:lnSpc>
                          <a:spcPct val="115000"/>
                        </a:lnSpc>
                        <a:spcBef>
                          <a:spcPts val="0"/>
                        </a:spcBef>
                        <a:spcAft>
                          <a:spcPts val="0"/>
                        </a:spcAft>
                      </a:pPr>
                      <a:r>
                        <a:rPr lang="en-US" sz="1400" b="1" dirty="0">
                          <a:solidFill>
                            <a:srgbClr val="FF0000"/>
                          </a:solidFill>
                          <a:effectLst/>
                          <a:latin typeface="+mn-lt"/>
                          <a:ea typeface="Times New Roman" panose="02020603050405020304" pitchFamily="18" charset="0"/>
                          <a:cs typeface="Times New Roman" panose="02020603050405020304" pitchFamily="18" charset="0"/>
                        </a:rPr>
                        <a:t>Glutamic acid</a:t>
                      </a:r>
                      <a:endParaRPr lang="en-US" sz="1100" b="1" dirty="0">
                        <a:solidFill>
                          <a:srgbClr val="FF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marL="0" marR="0" algn="ctr">
                        <a:lnSpc>
                          <a:spcPct val="115000"/>
                        </a:lnSpc>
                        <a:spcBef>
                          <a:spcPts val="0"/>
                        </a:spcBef>
                        <a:spcAft>
                          <a:spcPts val="0"/>
                        </a:spcAft>
                      </a:pPr>
                      <a:r>
                        <a:rPr lang="en-US" sz="1400" b="0" dirty="0">
                          <a:solidFill>
                            <a:srgbClr val="FF0000"/>
                          </a:solidFill>
                          <a:effectLst/>
                          <a:latin typeface="+mn-lt"/>
                          <a:ea typeface="Times New Roman" panose="02020603050405020304" pitchFamily="18" charset="0"/>
                          <a:cs typeface="Times New Roman" panose="02020603050405020304" pitchFamily="18" charset="0"/>
                        </a:rPr>
                        <a:t>13.2</a:t>
                      </a:r>
                      <a:endParaRPr lang="en-US" sz="1100" b="0" dirty="0">
                        <a:solidFill>
                          <a:srgbClr val="FF000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3561512689"/>
                  </a:ext>
                </a:extLst>
              </a:tr>
              <a:tr h="140970">
                <a:tc>
                  <a:txBody>
                    <a:bodyPr/>
                    <a:lstStyle/>
                    <a:p>
                      <a:pPr marL="0" marR="0" algn="ctr">
                        <a:lnSpc>
                          <a:spcPct val="115000"/>
                        </a:lnSpc>
                        <a:spcBef>
                          <a:spcPts val="0"/>
                        </a:spcBef>
                        <a:spcAft>
                          <a:spcPts val="0"/>
                        </a:spcAft>
                      </a:pPr>
                      <a:r>
                        <a:rPr lang="en-US" sz="1400" b="1" dirty="0">
                          <a:solidFill>
                            <a:srgbClr val="00B050"/>
                          </a:solidFill>
                          <a:effectLst/>
                          <a:latin typeface="+mn-lt"/>
                          <a:ea typeface="Times New Roman" panose="02020603050405020304" pitchFamily="18" charset="0"/>
                          <a:cs typeface="Times New Roman" panose="02020603050405020304" pitchFamily="18" charset="0"/>
                        </a:rPr>
                        <a:t>α-Ketoglutaric acid</a:t>
                      </a:r>
                      <a:endParaRPr lang="en-US" sz="1100" b="1" dirty="0">
                        <a:solidFill>
                          <a:srgbClr val="00B05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marL="0" marR="0" algn="ctr">
                        <a:lnSpc>
                          <a:spcPct val="115000"/>
                        </a:lnSpc>
                        <a:spcBef>
                          <a:spcPts val="0"/>
                        </a:spcBef>
                        <a:spcAft>
                          <a:spcPts val="0"/>
                        </a:spcAft>
                      </a:pPr>
                      <a:r>
                        <a:rPr lang="en-US" sz="1400" b="0" dirty="0">
                          <a:solidFill>
                            <a:srgbClr val="00B050"/>
                          </a:solidFill>
                          <a:effectLst/>
                          <a:latin typeface="+mn-lt"/>
                          <a:ea typeface="Times New Roman" panose="02020603050405020304" pitchFamily="18" charset="0"/>
                          <a:cs typeface="Times New Roman" panose="02020603050405020304" pitchFamily="18" charset="0"/>
                        </a:rPr>
                        <a:t>13.9</a:t>
                      </a:r>
                      <a:endParaRPr lang="en-US" sz="1100" b="0" dirty="0">
                        <a:solidFill>
                          <a:srgbClr val="00B050"/>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761123648"/>
                  </a:ext>
                </a:extLst>
              </a:tr>
              <a:tr h="133350">
                <a:tc>
                  <a:txBody>
                    <a:bodyPr/>
                    <a:lstStyle/>
                    <a:p>
                      <a:pPr marL="0" marR="0" algn="ctr">
                        <a:lnSpc>
                          <a:spcPct val="115000"/>
                        </a:lnSpc>
                        <a:spcBef>
                          <a:spcPts val="0"/>
                        </a:spcBef>
                        <a:spcAft>
                          <a:spcPts val="0"/>
                        </a:spcAft>
                      </a:pPr>
                      <a:r>
                        <a:rPr lang="en-US" sz="1400" dirty="0">
                          <a:solidFill>
                            <a:schemeClr val="bg1"/>
                          </a:solidFill>
                          <a:effectLst/>
                          <a:latin typeface="+mn-lt"/>
                          <a:ea typeface="Times New Roman" panose="02020603050405020304" pitchFamily="18" charset="0"/>
                          <a:cs typeface="Times New Roman" panose="02020603050405020304" pitchFamily="18" charset="0"/>
                        </a:rPr>
                        <a:t>2-hydroxyglutaric acid</a:t>
                      </a:r>
                      <a:endParaRPr lang="en-US" sz="110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400" b="0" dirty="0">
                          <a:solidFill>
                            <a:schemeClr val="bg1"/>
                          </a:solidFill>
                          <a:effectLst/>
                          <a:latin typeface="+mn-lt"/>
                          <a:ea typeface="Times New Roman" panose="02020603050405020304" pitchFamily="18" charset="0"/>
                          <a:cs typeface="Times New Roman" panose="02020603050405020304" pitchFamily="18" charset="0"/>
                        </a:rPr>
                        <a:t>14.1</a:t>
                      </a:r>
                      <a:endParaRPr lang="en-US" sz="1100" b="0" dirty="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4048127201"/>
                  </a:ext>
                </a:extLst>
              </a:tr>
            </a:tbl>
          </a:graphicData>
        </a:graphic>
      </p:graphicFrame>
      <p:graphicFrame>
        <p:nvGraphicFramePr>
          <p:cNvPr id="3" name="Table 2">
            <a:extLst>
              <a:ext uri="{FF2B5EF4-FFF2-40B4-BE49-F238E27FC236}">
                <a16:creationId xmlns:a16="http://schemas.microsoft.com/office/drawing/2014/main" id="{A9209008-7263-4D46-9219-B4FCD03BE699}"/>
              </a:ext>
            </a:extLst>
          </p:cNvPr>
          <p:cNvGraphicFramePr>
            <a:graphicFrameLocks noGrp="1"/>
          </p:cNvGraphicFramePr>
          <p:nvPr>
            <p:extLst/>
          </p:nvPr>
        </p:nvGraphicFramePr>
        <p:xfrm>
          <a:off x="1025521" y="626049"/>
          <a:ext cx="7543799" cy="3307104"/>
        </p:xfrm>
        <a:graphic>
          <a:graphicData uri="http://schemas.openxmlformats.org/drawingml/2006/table">
            <a:tbl>
              <a:tblPr/>
              <a:tblGrid>
                <a:gridCol w="1685413">
                  <a:extLst>
                    <a:ext uri="{9D8B030D-6E8A-4147-A177-3AD203B41FA5}">
                      <a16:colId xmlns:a16="http://schemas.microsoft.com/office/drawing/2014/main" val="3012123733"/>
                    </a:ext>
                  </a:extLst>
                </a:gridCol>
                <a:gridCol w="883264">
                  <a:extLst>
                    <a:ext uri="{9D8B030D-6E8A-4147-A177-3AD203B41FA5}">
                      <a16:colId xmlns:a16="http://schemas.microsoft.com/office/drawing/2014/main" val="3280445731"/>
                    </a:ext>
                  </a:extLst>
                </a:gridCol>
                <a:gridCol w="1640348">
                  <a:extLst>
                    <a:ext uri="{9D8B030D-6E8A-4147-A177-3AD203B41FA5}">
                      <a16:colId xmlns:a16="http://schemas.microsoft.com/office/drawing/2014/main" val="579071504"/>
                    </a:ext>
                  </a:extLst>
                </a:gridCol>
                <a:gridCol w="874252">
                  <a:extLst>
                    <a:ext uri="{9D8B030D-6E8A-4147-A177-3AD203B41FA5}">
                      <a16:colId xmlns:a16="http://schemas.microsoft.com/office/drawing/2014/main" val="1355137854"/>
                    </a:ext>
                  </a:extLst>
                </a:gridCol>
                <a:gridCol w="1631335">
                  <a:extLst>
                    <a:ext uri="{9D8B030D-6E8A-4147-A177-3AD203B41FA5}">
                      <a16:colId xmlns:a16="http://schemas.microsoft.com/office/drawing/2014/main" val="2737431425"/>
                    </a:ext>
                  </a:extLst>
                </a:gridCol>
                <a:gridCol w="829187">
                  <a:extLst>
                    <a:ext uri="{9D8B030D-6E8A-4147-A177-3AD203B41FA5}">
                      <a16:colId xmlns:a16="http://schemas.microsoft.com/office/drawing/2014/main" val="3838404148"/>
                    </a:ext>
                  </a:extLst>
                </a:gridCol>
              </a:tblGrid>
              <a:tr h="827384">
                <a:tc>
                  <a:txBody>
                    <a:bodyPr/>
                    <a:lstStyle/>
                    <a:p>
                      <a:pPr algn="ctr" fontAlgn="ctr"/>
                      <a:r>
                        <a:rPr lang="en-US" sz="1300" b="0" i="0" u="none" strike="noStrike">
                          <a:solidFill>
                            <a:srgbClr val="000000"/>
                          </a:solidFill>
                          <a:effectLst/>
                          <a:latin typeface="Arial" panose="020B0604020202020204" pitchFamily="34" charset="0"/>
                        </a:rPr>
                        <a:t>Amino acid and amino acid derivative metabolites</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Retention Time (min)</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Amino acid and amino acid derivative metabolites</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Retention Time (min)</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Amino acid and amino acid derivative metabolites</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Retention Time (min)</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538760677"/>
                  </a:ext>
                </a:extLst>
              </a:tr>
              <a:tr h="205494">
                <a:tc>
                  <a:txBody>
                    <a:bodyPr/>
                    <a:lstStyle/>
                    <a:p>
                      <a:pPr algn="ctr" fontAlgn="ctr"/>
                      <a:r>
                        <a:rPr lang="en-US" sz="1300" b="0" i="0" u="none" strike="noStrike">
                          <a:solidFill>
                            <a:srgbClr val="000000"/>
                          </a:solidFill>
                          <a:effectLst/>
                          <a:latin typeface="Arial" panose="020B0604020202020204" pitchFamily="34" charset="0"/>
                        </a:rPr>
                        <a:t>Pyroglutamic acid</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2.1</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Methionine Sulfone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8.1</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Serine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12.5</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3511672057"/>
                  </a:ext>
                </a:extLst>
              </a:tr>
              <a:tr h="205494">
                <a:tc>
                  <a:txBody>
                    <a:bodyPr/>
                    <a:lstStyle/>
                    <a:p>
                      <a:pPr algn="ctr" fontAlgn="ctr"/>
                      <a:r>
                        <a:rPr lang="en-US" sz="1300" b="0" i="0" u="none" strike="noStrike">
                          <a:solidFill>
                            <a:srgbClr val="000000"/>
                          </a:solidFill>
                          <a:effectLst/>
                          <a:latin typeface="Arial" panose="020B0604020202020204" pitchFamily="34" charset="0"/>
                        </a:rPr>
                        <a:t>Phenylalanine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4.8</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Sarcosine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8.6</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Asparagine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13.0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443445743"/>
                  </a:ext>
                </a:extLst>
              </a:tr>
              <a:tr h="205494">
                <a:tc>
                  <a:txBody>
                    <a:bodyPr/>
                    <a:lstStyle/>
                    <a:p>
                      <a:pPr algn="ctr" fontAlgn="ctr"/>
                      <a:r>
                        <a:rPr lang="en-US" sz="1300" b="0" i="0" u="none" strike="noStrike">
                          <a:solidFill>
                            <a:srgbClr val="000000"/>
                          </a:solidFill>
                          <a:effectLst/>
                          <a:latin typeface="Arial" panose="020B0604020202020204" pitchFamily="34" charset="0"/>
                        </a:rPr>
                        <a:t>Kynurenine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4.9</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Acetylcholine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8.7</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000" b="0" i="0" u="none" strike="noStrike">
                          <a:solidFill>
                            <a:srgbClr val="000000"/>
                          </a:solidFill>
                          <a:effectLst/>
                          <a:latin typeface="Arial" panose="020B0604020202020204" pitchFamily="34" charset="0"/>
                        </a:rPr>
                        <a:t>S-Adenosyl-Homocysteine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13.0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285217409"/>
                  </a:ext>
                </a:extLst>
              </a:tr>
              <a:tr h="205494">
                <a:tc>
                  <a:txBody>
                    <a:bodyPr/>
                    <a:lstStyle/>
                    <a:p>
                      <a:pPr algn="ctr" fontAlgn="ctr"/>
                      <a:r>
                        <a:rPr lang="en-US" sz="1300" b="0" i="0" u="none" strike="noStrike">
                          <a:solidFill>
                            <a:srgbClr val="000000"/>
                          </a:solidFill>
                          <a:effectLst/>
                          <a:latin typeface="Arial" panose="020B0604020202020204" pitchFamily="34" charset="0"/>
                        </a:rPr>
                        <a:t>Tryptophan</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4.9</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4-Hydroxyproline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9.1</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Citrulline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15.0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324876532"/>
                  </a:ext>
                </a:extLst>
              </a:tr>
              <a:tr h="205494">
                <a:tc>
                  <a:txBody>
                    <a:bodyPr/>
                    <a:lstStyle/>
                    <a:p>
                      <a:pPr algn="ctr" fontAlgn="ctr"/>
                      <a:r>
                        <a:rPr lang="en-US" sz="1300" b="0" i="0" u="none" strike="noStrike">
                          <a:solidFill>
                            <a:srgbClr val="000000"/>
                          </a:solidFill>
                          <a:effectLst/>
                          <a:latin typeface="Arial" panose="020B0604020202020204" pitchFamily="34" charset="0"/>
                        </a:rPr>
                        <a:t>Leucine / Isoleucine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5.4 / 5.9</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1" i="0" u="none" strike="noStrike" dirty="0">
                          <a:solidFill>
                            <a:srgbClr val="FF0000"/>
                          </a:solidFill>
                          <a:effectLst/>
                          <a:latin typeface="Arial" panose="020B0604020202020204" pitchFamily="34" charset="0"/>
                        </a:rPr>
                        <a:t>Alanine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1" i="0" u="none" strike="noStrike" dirty="0">
                          <a:solidFill>
                            <a:srgbClr val="FF0000"/>
                          </a:solidFill>
                          <a:effectLst/>
                          <a:latin typeface="Arial" panose="020B0604020202020204" pitchFamily="34" charset="0"/>
                        </a:rPr>
                        <a:t>10.0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GABA</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17.1</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1876872858"/>
                  </a:ext>
                </a:extLst>
              </a:tr>
              <a:tr h="205494">
                <a:tc>
                  <a:txBody>
                    <a:bodyPr/>
                    <a:lstStyle/>
                    <a:p>
                      <a:pPr algn="ctr" fontAlgn="ctr"/>
                      <a:r>
                        <a:rPr lang="en-US" sz="1300" b="0" i="0" u="none" strike="noStrike">
                          <a:solidFill>
                            <a:srgbClr val="000000"/>
                          </a:solidFill>
                          <a:effectLst/>
                          <a:latin typeface="Arial" panose="020B0604020202020204" pitchFamily="34" charset="0"/>
                        </a:rPr>
                        <a:t>Methionine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6.1</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Threonine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10.3</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Cystine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23.6</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586029580"/>
                  </a:ext>
                </a:extLst>
              </a:tr>
              <a:tr h="205494">
                <a:tc>
                  <a:txBody>
                    <a:bodyPr/>
                    <a:lstStyle/>
                    <a:p>
                      <a:pPr algn="ctr" fontAlgn="ctr"/>
                      <a:r>
                        <a:rPr lang="en-US" sz="1300" b="0" i="0" u="none" strike="noStrike">
                          <a:solidFill>
                            <a:srgbClr val="000000"/>
                          </a:solidFill>
                          <a:effectLst/>
                          <a:latin typeface="Arial" panose="020B0604020202020204" pitchFamily="34" charset="0"/>
                        </a:rPr>
                        <a:t>Tyrosine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6.3</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Hypotaurine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10.4</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Histidine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32.2</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1295729791"/>
                  </a:ext>
                </a:extLst>
              </a:tr>
              <a:tr h="205494">
                <a:tc>
                  <a:txBody>
                    <a:bodyPr/>
                    <a:lstStyle/>
                    <a:p>
                      <a:pPr algn="ctr" fontAlgn="ctr"/>
                      <a:r>
                        <a:rPr lang="en-US" sz="1300" b="1" i="0" u="none" strike="noStrike" dirty="0">
                          <a:solidFill>
                            <a:srgbClr val="FF0000"/>
                          </a:solidFill>
                          <a:effectLst/>
                          <a:latin typeface="Arial" panose="020B0604020202020204" pitchFamily="34" charset="0"/>
                        </a:rPr>
                        <a:t>Proline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1" i="0" u="none" strike="noStrike" dirty="0">
                          <a:solidFill>
                            <a:srgbClr val="FF0000"/>
                          </a:solidFill>
                          <a:effectLst/>
                          <a:latin typeface="Arial" panose="020B0604020202020204" pitchFamily="34" charset="0"/>
                        </a:rPr>
                        <a:t>6.8</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Glutathione, reduced </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11.0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Lysine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33.2</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3244818479"/>
                  </a:ext>
                </a:extLst>
              </a:tr>
              <a:tr h="205494">
                <a:tc>
                  <a:txBody>
                    <a:bodyPr/>
                    <a:lstStyle/>
                    <a:p>
                      <a:pPr algn="ctr" fontAlgn="ctr"/>
                      <a:r>
                        <a:rPr lang="en-US" sz="1300" b="0" i="0" u="none" strike="noStrike">
                          <a:solidFill>
                            <a:srgbClr val="000000"/>
                          </a:solidFill>
                          <a:effectLst/>
                          <a:latin typeface="Arial" panose="020B0604020202020204" pitchFamily="34" charset="0"/>
                        </a:rPr>
                        <a:t>Valine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7.0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Creatine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11.2</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Ornithine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33.3</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3351124784"/>
                  </a:ext>
                </a:extLst>
              </a:tr>
              <a:tr h="205494">
                <a:tc>
                  <a:txBody>
                    <a:bodyPr/>
                    <a:lstStyle/>
                    <a:p>
                      <a:pPr algn="ctr" fontAlgn="ctr"/>
                      <a:r>
                        <a:rPr lang="en-US" sz="1300" b="0" i="0" u="none" strike="noStrike">
                          <a:solidFill>
                            <a:srgbClr val="000000"/>
                          </a:solidFill>
                          <a:effectLst/>
                          <a:latin typeface="Arial" panose="020B0604020202020204" pitchFamily="34" charset="0"/>
                        </a:rPr>
                        <a:t>Creatinine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7.2</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Glycine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11.7</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Arginine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36.3</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3966784644"/>
                  </a:ext>
                </a:extLst>
              </a:tr>
              <a:tr h="213878">
                <a:tc>
                  <a:txBody>
                    <a:bodyPr/>
                    <a:lstStyle/>
                    <a:p>
                      <a:pPr algn="ctr" fontAlgn="ctr"/>
                      <a:r>
                        <a:rPr lang="en-US" sz="1300" b="0" i="0" u="none" strike="noStrike" dirty="0">
                          <a:solidFill>
                            <a:srgbClr val="000000"/>
                          </a:solidFill>
                          <a:effectLst/>
                          <a:latin typeface="Arial" panose="020B0604020202020204" pitchFamily="34" charset="0"/>
                        </a:rPr>
                        <a:t>Taurine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7.2</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Methionine Sulfoxide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ctr" fontAlgn="ctr"/>
                      <a:r>
                        <a:rPr lang="en-US" sz="1300" b="0" i="0" u="none" strike="noStrike" dirty="0">
                          <a:solidFill>
                            <a:srgbClr val="000000"/>
                          </a:solidFill>
                          <a:effectLst/>
                          <a:latin typeface="Arial" panose="020B0604020202020204" pitchFamily="34" charset="0"/>
                        </a:rPr>
                        <a:t>12.0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tx1"/>
                    </a:solidFill>
                  </a:tcPr>
                </a:tc>
                <a:tc>
                  <a:txBody>
                    <a:bodyPr/>
                    <a:lstStyle/>
                    <a:p>
                      <a:pPr algn="l" fontAlgn="b"/>
                      <a:r>
                        <a:rPr lang="en-US" sz="1300" b="0" i="0" u="none" strike="noStrike" dirty="0">
                          <a:solidFill>
                            <a:srgbClr val="000000"/>
                          </a:solidFill>
                          <a:effectLst/>
                          <a:latin typeface="Arial" panose="020B0604020202020204" pitchFamily="34" charset="0"/>
                        </a:rPr>
                        <a:t> </a:t>
                      </a:r>
                    </a:p>
                  </a:txBody>
                  <a:tcPr marL="5408" marR="5408" marT="5408" marB="0" anchor="b">
                    <a:lnL w="12700" cap="flat" cmpd="sng" algn="ctr">
                      <a:solidFill>
                        <a:srgbClr val="000000"/>
                      </a:solidFill>
                      <a:prstDash val="solid"/>
                      <a:round/>
                      <a:headEnd type="none" w="med" len="med"/>
                      <a:tailEnd type="none" w="med" len="med"/>
                    </a:lnL>
                    <a:lnR>
                      <a:noFill/>
                    </a:lnR>
                    <a:lnT>
                      <a:noFill/>
                    </a:lnT>
                    <a:lnB>
                      <a:noFill/>
                    </a:lnB>
                    <a:solidFill>
                      <a:schemeClr val="tx1"/>
                    </a:solidFill>
                  </a:tcPr>
                </a:tc>
                <a:tc>
                  <a:txBody>
                    <a:bodyPr/>
                    <a:lstStyle/>
                    <a:p>
                      <a:pPr algn="l" fontAlgn="b"/>
                      <a:r>
                        <a:rPr lang="en-US" sz="1300" b="0" i="0" u="none" strike="noStrike" dirty="0">
                          <a:solidFill>
                            <a:srgbClr val="000000"/>
                          </a:solidFill>
                          <a:effectLst/>
                          <a:latin typeface="Arial" panose="020B0604020202020204" pitchFamily="34" charset="0"/>
                        </a:rPr>
                        <a:t> </a:t>
                      </a:r>
                    </a:p>
                  </a:txBody>
                  <a:tcPr marL="5408" marR="5408" marT="5408" marB="0" anchor="b">
                    <a:lnL>
                      <a:noFill/>
                    </a:lnL>
                    <a:lnR w="12700" cap="flat" cmpd="sng" algn="ctr">
                      <a:solidFill>
                        <a:srgbClr val="000000"/>
                      </a:solidFill>
                      <a:prstDash val="solid"/>
                      <a:round/>
                      <a:headEnd type="none" w="med" len="med"/>
                      <a:tailEnd type="none" w="med" len="med"/>
                    </a:lnR>
                    <a:lnT>
                      <a:noFill/>
                    </a:lnT>
                    <a:lnB>
                      <a:noFill/>
                    </a:lnB>
                    <a:solidFill>
                      <a:schemeClr val="tx1"/>
                    </a:solidFill>
                  </a:tcPr>
                </a:tc>
                <a:extLst>
                  <a:ext uri="{0D108BD9-81ED-4DB2-BD59-A6C34878D82A}">
                    <a16:rowId xmlns:a16="http://schemas.microsoft.com/office/drawing/2014/main" val="2143826533"/>
                  </a:ext>
                </a:extLst>
              </a:tr>
              <a:tr h="210902">
                <a:tc>
                  <a:txBody>
                    <a:bodyPr/>
                    <a:lstStyle/>
                    <a:p>
                      <a:pPr algn="ctr" fontAlgn="ctr"/>
                      <a:r>
                        <a:rPr lang="en-US" sz="1300" b="0" i="0" u="none" strike="noStrike">
                          <a:solidFill>
                            <a:srgbClr val="000000"/>
                          </a:solidFill>
                          <a:effectLst/>
                          <a:latin typeface="Arial" panose="020B0604020202020204" pitchFamily="34" charset="0"/>
                        </a:rPr>
                        <a:t>Cysteine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0" i="0" u="none" strike="noStrike">
                          <a:solidFill>
                            <a:srgbClr val="000000"/>
                          </a:solidFill>
                          <a:effectLst/>
                          <a:latin typeface="Arial" panose="020B0604020202020204" pitchFamily="34" charset="0"/>
                        </a:rPr>
                        <a:t>8.0</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1" i="0" u="none" strike="noStrike" dirty="0">
                          <a:solidFill>
                            <a:srgbClr val="FF0000"/>
                          </a:solidFill>
                          <a:effectLst/>
                          <a:latin typeface="Arial" panose="020B0604020202020204" pitchFamily="34" charset="0"/>
                        </a:rPr>
                        <a:t>Glutamine</a:t>
                      </a:r>
                    </a:p>
                  </a:txBody>
                  <a:tcPr marL="5408" marR="5408" marT="540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300" b="1" i="0" u="none" strike="noStrike" dirty="0">
                          <a:solidFill>
                            <a:srgbClr val="FF0000"/>
                          </a:solidFill>
                          <a:effectLst/>
                          <a:latin typeface="Arial" panose="020B0604020202020204" pitchFamily="34" charset="0"/>
                        </a:rPr>
                        <a:t>12.4</a:t>
                      </a:r>
                    </a:p>
                  </a:txBody>
                  <a:tcPr marL="5408" marR="5408" marT="540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300" b="0" i="0" u="none" strike="noStrike" dirty="0">
                          <a:solidFill>
                            <a:srgbClr val="000000"/>
                          </a:solidFill>
                          <a:effectLst/>
                          <a:latin typeface="Arial" panose="020B0604020202020204" pitchFamily="34" charset="0"/>
                        </a:rPr>
                        <a:t> </a:t>
                      </a:r>
                    </a:p>
                  </a:txBody>
                  <a:tcPr marL="5408" marR="5408" marT="5408"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300" b="0" i="0" u="none" strike="noStrike" dirty="0">
                          <a:solidFill>
                            <a:srgbClr val="000000"/>
                          </a:solidFill>
                          <a:effectLst/>
                          <a:latin typeface="Arial" panose="020B0604020202020204" pitchFamily="34" charset="0"/>
                        </a:rPr>
                        <a:t> </a:t>
                      </a:r>
                    </a:p>
                  </a:txBody>
                  <a:tcPr marL="5408" marR="5408" marT="5408"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776302341"/>
                  </a:ext>
                </a:extLst>
              </a:tr>
            </a:tbl>
          </a:graphicData>
        </a:graphic>
      </p:graphicFrame>
      <p:sp>
        <p:nvSpPr>
          <p:cNvPr id="2" name="TextBox 1">
            <a:extLst>
              <a:ext uri="{FF2B5EF4-FFF2-40B4-BE49-F238E27FC236}">
                <a16:creationId xmlns:a16="http://schemas.microsoft.com/office/drawing/2014/main" id="{2A1A09B3-7524-42AD-A9FA-C0EFC9FDA975}"/>
              </a:ext>
            </a:extLst>
          </p:cNvPr>
          <p:cNvSpPr txBox="1"/>
          <p:nvPr/>
        </p:nvSpPr>
        <p:spPr>
          <a:xfrm>
            <a:off x="5289755" y="4935794"/>
            <a:ext cx="3352200" cy="923330"/>
          </a:xfrm>
          <a:prstGeom prst="rect">
            <a:avLst/>
          </a:prstGeom>
          <a:noFill/>
        </p:spPr>
        <p:txBody>
          <a:bodyPr wrap="none" rtlCol="0">
            <a:spAutoFit/>
          </a:bodyPr>
          <a:lstStyle/>
          <a:p>
            <a:r>
              <a:rPr lang="en-US" b="1" dirty="0">
                <a:solidFill>
                  <a:srgbClr val="FF0000"/>
                </a:solidFill>
              </a:rPr>
              <a:t>Amino acid “Nitrogen Sinks”</a:t>
            </a:r>
          </a:p>
          <a:p>
            <a:r>
              <a:rPr lang="en-US" b="1" dirty="0">
                <a:solidFill>
                  <a:srgbClr val="00B050"/>
                </a:solidFill>
              </a:rPr>
              <a:t>Keto acids of interest</a:t>
            </a:r>
          </a:p>
          <a:p>
            <a:endParaRPr lang="en-US" dirty="0"/>
          </a:p>
        </p:txBody>
      </p:sp>
    </p:spTree>
    <p:extLst>
      <p:ext uri="{BB962C8B-B14F-4D97-AF65-F5344CB8AC3E}">
        <p14:creationId xmlns:p14="http://schemas.microsoft.com/office/powerpoint/2010/main" val="2718575853"/>
      </p:ext>
    </p:extLst>
  </p:cSld>
  <p:clrMapOvr>
    <a:masterClrMapping/>
  </p:clrMapOvr>
  <mc:AlternateContent xmlns:mc="http://schemas.openxmlformats.org/markup-compatibility/2006" xmlns:p14="http://schemas.microsoft.com/office/powerpoint/2010/main">
    <mc:Choice Requires="p14">
      <p:transition spd="slow" p14:dur="2000" advTm="1150"/>
    </mc:Choice>
    <mc:Fallback xmlns="">
      <p:transition spd="slow" advTm="115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B148C8-9967-436B-A636-F03C79BA727F}"/>
              </a:ext>
            </a:extLst>
          </p:cNvPr>
          <p:cNvSpPr txBox="1"/>
          <p:nvPr/>
        </p:nvSpPr>
        <p:spPr>
          <a:xfrm>
            <a:off x="143972" y="693065"/>
            <a:ext cx="4830102" cy="2862322"/>
          </a:xfrm>
          <a:prstGeom prst="rect">
            <a:avLst/>
          </a:prstGeom>
          <a:solidFill>
            <a:schemeClr val="tx1"/>
          </a:solidFill>
          <a:ln w="19050">
            <a:solidFill>
              <a:schemeClr val="accent6">
                <a:lumMod val="50000"/>
              </a:schemeClr>
            </a:solidFill>
          </a:ln>
        </p:spPr>
        <p:txBody>
          <a:bodyPr wrap="square" rtlCol="0">
            <a:spAutoFit/>
          </a:bodyPr>
          <a:lstStyle/>
          <a:p>
            <a:r>
              <a:rPr lang="en-US" u="sng" dirty="0" err="1">
                <a:solidFill>
                  <a:schemeClr val="bg1"/>
                </a:solidFill>
              </a:rPr>
              <a:t>Xcalibur</a:t>
            </a:r>
            <a:r>
              <a:rPr lang="en-US" u="sng" dirty="0">
                <a:solidFill>
                  <a:schemeClr val="bg1"/>
                </a:solidFill>
              </a:rPr>
              <a:t> software tricks</a:t>
            </a:r>
            <a:r>
              <a:rPr lang="en-US" dirty="0">
                <a:solidFill>
                  <a:schemeClr val="bg1"/>
                </a:solidFill>
              </a:rPr>
              <a:t>:</a:t>
            </a:r>
          </a:p>
          <a:p>
            <a:endParaRPr lang="en-US" dirty="0">
              <a:solidFill>
                <a:schemeClr val="bg1"/>
              </a:solidFill>
            </a:endParaRPr>
          </a:p>
          <a:p>
            <a:pPr marL="342900" indent="-342900">
              <a:buFont typeface="+mj-lt"/>
              <a:buAutoNum type="arabicPeriod"/>
            </a:pPr>
            <a:r>
              <a:rPr lang="en-US" dirty="0">
                <a:solidFill>
                  <a:schemeClr val="bg1"/>
                </a:solidFill>
              </a:rPr>
              <a:t>Define the range of the </a:t>
            </a:r>
            <a:r>
              <a:rPr lang="en-US" dirty="0" err="1">
                <a:solidFill>
                  <a:schemeClr val="bg1"/>
                </a:solidFill>
              </a:rPr>
              <a:t>isotopolog</a:t>
            </a:r>
            <a:r>
              <a:rPr lang="en-US" dirty="0">
                <a:solidFill>
                  <a:schemeClr val="bg1"/>
                </a:solidFill>
              </a:rPr>
              <a:t> distribution.</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Compute the mid-point, and enter into the software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Extend the isolation window ± 2 m/z units beyond the </a:t>
            </a:r>
            <a:r>
              <a:rPr lang="en-US" dirty="0" err="1">
                <a:solidFill>
                  <a:schemeClr val="bg1"/>
                </a:solidFill>
              </a:rPr>
              <a:t>isotopolog</a:t>
            </a:r>
            <a:r>
              <a:rPr lang="en-US" dirty="0">
                <a:solidFill>
                  <a:schemeClr val="bg1"/>
                </a:solidFill>
              </a:rPr>
              <a:t> range to limit quadrupole isolation edge effects.</a:t>
            </a:r>
          </a:p>
        </p:txBody>
      </p:sp>
      <p:sp>
        <p:nvSpPr>
          <p:cNvPr id="2" name="Title 1">
            <a:extLst>
              <a:ext uri="{FF2B5EF4-FFF2-40B4-BE49-F238E27FC236}">
                <a16:creationId xmlns:a16="http://schemas.microsoft.com/office/drawing/2014/main" id="{9FE57AB6-8510-40A8-8EEB-C008D2A94E07}"/>
              </a:ext>
            </a:extLst>
          </p:cNvPr>
          <p:cNvSpPr>
            <a:spLocks noGrp="1"/>
          </p:cNvSpPr>
          <p:nvPr>
            <p:ph type="title"/>
          </p:nvPr>
        </p:nvSpPr>
        <p:spPr>
          <a:xfrm>
            <a:off x="0" y="1"/>
            <a:ext cx="9144000" cy="711200"/>
          </a:xfrm>
        </p:spPr>
        <p:txBody>
          <a:bodyPr anchor="ctr">
            <a:normAutofit/>
          </a:bodyPr>
          <a:lstStyle/>
          <a:p>
            <a:pPr algn="ctr"/>
            <a:r>
              <a:rPr lang="en-US" sz="3600" dirty="0">
                <a:latin typeface="+mn-lt"/>
              </a:rPr>
              <a:t>IV. </a:t>
            </a:r>
            <a:r>
              <a:rPr lang="en-US" sz="3600" dirty="0" err="1">
                <a:latin typeface="+mn-lt"/>
              </a:rPr>
              <a:t>tSIM</a:t>
            </a:r>
            <a:r>
              <a:rPr lang="en-US" sz="3600" dirty="0">
                <a:latin typeface="+mn-lt"/>
              </a:rPr>
              <a:t> Scan Window Selection</a:t>
            </a:r>
          </a:p>
        </p:txBody>
      </p:sp>
      <p:pic>
        <p:nvPicPr>
          <p:cNvPr id="9" name="Content Placeholder 8">
            <a:extLst>
              <a:ext uri="{FF2B5EF4-FFF2-40B4-BE49-F238E27FC236}">
                <a16:creationId xmlns:a16="http://schemas.microsoft.com/office/drawing/2014/main" id="{E52DDC72-7776-483D-9DEB-155B96AE5B34}"/>
              </a:ext>
            </a:extLst>
          </p:cNvPr>
          <p:cNvPicPr>
            <a:picLocks noGrp="1"/>
          </p:cNvPicPr>
          <p:nvPr>
            <p:ph idx="1"/>
          </p:nvPr>
        </p:nvPicPr>
        <p:blipFill>
          <a:blip r:embed="rId4"/>
          <a:stretch>
            <a:fillRect/>
          </a:stretch>
        </p:blipFill>
        <p:spPr>
          <a:xfrm>
            <a:off x="5038726" y="665016"/>
            <a:ext cx="3914607" cy="5587995"/>
          </a:xfrm>
          <a:prstGeom prst="rect">
            <a:avLst/>
          </a:prstGeom>
        </p:spPr>
      </p:pic>
      <p:sp>
        <p:nvSpPr>
          <p:cNvPr id="5" name="TextBox 4">
            <a:extLst>
              <a:ext uri="{FF2B5EF4-FFF2-40B4-BE49-F238E27FC236}">
                <a16:creationId xmlns:a16="http://schemas.microsoft.com/office/drawing/2014/main" id="{8FB15A0B-5588-4A4E-8DB7-3A7A8FD95531}"/>
              </a:ext>
            </a:extLst>
          </p:cNvPr>
          <p:cNvSpPr txBox="1"/>
          <p:nvPr/>
        </p:nvSpPr>
        <p:spPr>
          <a:xfrm>
            <a:off x="208624" y="3949879"/>
            <a:ext cx="4621478" cy="2031325"/>
          </a:xfrm>
          <a:prstGeom prst="rect">
            <a:avLst/>
          </a:prstGeom>
          <a:solidFill>
            <a:schemeClr val="tx1"/>
          </a:solidFill>
          <a:ln w="25400">
            <a:solidFill>
              <a:schemeClr val="tx1"/>
            </a:solidFill>
          </a:ln>
        </p:spPr>
        <p:txBody>
          <a:bodyPr wrap="square" rtlCol="0">
            <a:spAutoFit/>
          </a:bodyPr>
          <a:lstStyle/>
          <a:p>
            <a:pPr algn="ctr"/>
            <a:r>
              <a:rPr lang="en-US" u="sng" dirty="0">
                <a:solidFill>
                  <a:schemeClr val="bg1"/>
                </a:solidFill>
              </a:rPr>
              <a:t>Midpoint of Proline isotopolog distribution</a:t>
            </a:r>
            <a:r>
              <a:rPr lang="en-US" dirty="0">
                <a:solidFill>
                  <a:schemeClr val="bg1"/>
                </a:solidFill>
              </a:rPr>
              <a:t>:</a:t>
            </a:r>
          </a:p>
          <a:p>
            <a:pPr algn="ctr"/>
            <a:r>
              <a:rPr lang="en-US" dirty="0">
                <a:solidFill>
                  <a:schemeClr val="bg1"/>
                </a:solidFill>
              </a:rPr>
              <a:t>[</a:t>
            </a:r>
            <a:r>
              <a:rPr lang="en-US" baseline="30000" dirty="0">
                <a:solidFill>
                  <a:schemeClr val="bg1"/>
                </a:solidFill>
              </a:rPr>
              <a:t>13</a:t>
            </a:r>
            <a:r>
              <a:rPr lang="en-US" dirty="0">
                <a:solidFill>
                  <a:schemeClr val="bg1"/>
                </a:solidFill>
              </a:rPr>
              <a:t>C</a:t>
            </a:r>
            <a:r>
              <a:rPr lang="en-US" baseline="-25000" dirty="0">
                <a:solidFill>
                  <a:schemeClr val="bg1"/>
                </a:solidFill>
              </a:rPr>
              <a:t>0</a:t>
            </a:r>
            <a:r>
              <a:rPr lang="en-US" dirty="0">
                <a:solidFill>
                  <a:schemeClr val="bg1"/>
                </a:solidFill>
              </a:rPr>
              <a:t>]-Pro: [M+H]</a:t>
            </a:r>
            <a:r>
              <a:rPr lang="en-US" baseline="30000" dirty="0">
                <a:solidFill>
                  <a:schemeClr val="bg1"/>
                </a:solidFill>
              </a:rPr>
              <a:t>+</a:t>
            </a:r>
            <a:r>
              <a:rPr lang="en-US" dirty="0">
                <a:solidFill>
                  <a:schemeClr val="bg1"/>
                </a:solidFill>
              </a:rPr>
              <a:t> = </a:t>
            </a:r>
            <a:r>
              <a:rPr lang="en-US" i="1" dirty="0">
                <a:solidFill>
                  <a:schemeClr val="bg1"/>
                </a:solidFill>
              </a:rPr>
              <a:t>m/z</a:t>
            </a:r>
            <a:r>
              <a:rPr lang="en-US" dirty="0">
                <a:solidFill>
                  <a:schemeClr val="bg1"/>
                </a:solidFill>
              </a:rPr>
              <a:t> 116.07061</a:t>
            </a:r>
          </a:p>
          <a:p>
            <a:pPr algn="ctr"/>
            <a:r>
              <a:rPr lang="en-US" dirty="0">
                <a:solidFill>
                  <a:schemeClr val="bg1"/>
                </a:solidFill>
              </a:rPr>
              <a:t>[</a:t>
            </a:r>
            <a:r>
              <a:rPr lang="en-US" baseline="30000" dirty="0">
                <a:solidFill>
                  <a:schemeClr val="bg1"/>
                </a:solidFill>
              </a:rPr>
              <a:t>13</a:t>
            </a:r>
            <a:r>
              <a:rPr lang="en-US" dirty="0">
                <a:solidFill>
                  <a:schemeClr val="bg1"/>
                </a:solidFill>
              </a:rPr>
              <a:t>C</a:t>
            </a:r>
            <a:r>
              <a:rPr lang="en-US" baseline="-25000" dirty="0">
                <a:solidFill>
                  <a:schemeClr val="bg1"/>
                </a:solidFill>
              </a:rPr>
              <a:t>5</a:t>
            </a:r>
            <a:r>
              <a:rPr lang="en-US" dirty="0">
                <a:solidFill>
                  <a:schemeClr val="bg1"/>
                </a:solidFill>
              </a:rPr>
              <a:t>]-Pro: [M+H]</a:t>
            </a:r>
            <a:r>
              <a:rPr lang="en-US" baseline="30000" dirty="0">
                <a:solidFill>
                  <a:schemeClr val="bg1"/>
                </a:solidFill>
              </a:rPr>
              <a:t>+</a:t>
            </a:r>
            <a:r>
              <a:rPr lang="en-US" dirty="0">
                <a:solidFill>
                  <a:schemeClr val="bg1"/>
                </a:solidFill>
              </a:rPr>
              <a:t> = </a:t>
            </a:r>
            <a:r>
              <a:rPr lang="en-US" i="1" dirty="0">
                <a:solidFill>
                  <a:schemeClr val="bg1"/>
                </a:solidFill>
              </a:rPr>
              <a:t>m/z </a:t>
            </a:r>
            <a:r>
              <a:rPr lang="en-US" dirty="0">
                <a:solidFill>
                  <a:schemeClr val="bg1"/>
                </a:solidFill>
              </a:rPr>
              <a:t>121.08738</a:t>
            </a:r>
          </a:p>
          <a:p>
            <a:pPr algn="ctr"/>
            <a:endParaRPr lang="en-US" dirty="0">
              <a:solidFill>
                <a:schemeClr val="bg1"/>
              </a:solidFill>
            </a:endParaRPr>
          </a:p>
          <a:p>
            <a:pPr algn="ctr"/>
            <a:r>
              <a:rPr lang="en-US" dirty="0">
                <a:solidFill>
                  <a:schemeClr val="bg1"/>
                </a:solidFill>
              </a:rPr>
              <a:t>Midpoint: m/z </a:t>
            </a:r>
            <a:r>
              <a:rPr lang="en-US" b="1" u="sng" dirty="0">
                <a:solidFill>
                  <a:schemeClr val="bg1"/>
                </a:solidFill>
              </a:rPr>
              <a:t>118.5793</a:t>
            </a:r>
          </a:p>
          <a:p>
            <a:pPr algn="ctr"/>
            <a:endParaRPr lang="en-US" b="1" u="sng" dirty="0">
              <a:solidFill>
                <a:schemeClr val="bg1"/>
              </a:solidFill>
            </a:endParaRPr>
          </a:p>
          <a:p>
            <a:pPr algn="ctr"/>
            <a:r>
              <a:rPr lang="en-US" dirty="0">
                <a:solidFill>
                  <a:schemeClr val="bg1"/>
                </a:solidFill>
              </a:rPr>
              <a:t>Isolation window (m/z): </a:t>
            </a:r>
            <a:r>
              <a:rPr lang="en-US" b="1" u="sng" dirty="0">
                <a:solidFill>
                  <a:schemeClr val="bg1"/>
                </a:solidFill>
              </a:rPr>
              <a:t>2 + 5 + 2 = 9</a:t>
            </a:r>
          </a:p>
        </p:txBody>
      </p:sp>
      <p:sp>
        <p:nvSpPr>
          <p:cNvPr id="6" name="Oval 5">
            <a:extLst>
              <a:ext uri="{FF2B5EF4-FFF2-40B4-BE49-F238E27FC236}">
                <a16:creationId xmlns:a16="http://schemas.microsoft.com/office/drawing/2014/main" id="{A91AA6F8-3801-4F3A-B549-010B4A7E10F4}"/>
              </a:ext>
            </a:extLst>
          </p:cNvPr>
          <p:cNvSpPr/>
          <p:nvPr/>
        </p:nvSpPr>
        <p:spPr>
          <a:xfrm>
            <a:off x="5441726" y="5816591"/>
            <a:ext cx="709692" cy="397164"/>
          </a:xfrm>
          <a:prstGeom prst="ellipse">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DCF15F-5B42-4549-AF66-9C4983505319}"/>
              </a:ext>
            </a:extLst>
          </p:cNvPr>
          <p:cNvSpPr/>
          <p:nvPr/>
        </p:nvSpPr>
        <p:spPr>
          <a:xfrm>
            <a:off x="2675434" y="4912096"/>
            <a:ext cx="1129947" cy="602664"/>
          </a:xfrm>
          <a:prstGeom prst="ellipse">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E8088A-623A-4D98-95BD-7C231716D77F}"/>
              </a:ext>
            </a:extLst>
          </p:cNvPr>
          <p:cNvSpPr/>
          <p:nvPr/>
        </p:nvSpPr>
        <p:spPr>
          <a:xfrm>
            <a:off x="4023429" y="5514760"/>
            <a:ext cx="548571" cy="547194"/>
          </a:xfrm>
          <a:prstGeom prst="ellipse">
            <a:avLst/>
          </a:prstGeom>
          <a:solidFill>
            <a:srgbClr val="0070C0">
              <a:alpha val="10000"/>
            </a:srgb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057B49-84DF-430D-8550-2F4D30C00472}"/>
              </a:ext>
            </a:extLst>
          </p:cNvPr>
          <p:cNvSpPr/>
          <p:nvPr/>
        </p:nvSpPr>
        <p:spPr>
          <a:xfrm>
            <a:off x="6996028" y="1281393"/>
            <a:ext cx="548571" cy="547194"/>
          </a:xfrm>
          <a:prstGeom prst="ellipse">
            <a:avLst/>
          </a:prstGeom>
          <a:solidFill>
            <a:srgbClr val="0070C0">
              <a:alpha val="10000"/>
            </a:srgb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71391335"/>
      </p:ext>
    </p:extLst>
  </p:cSld>
  <p:clrMapOvr>
    <a:masterClrMapping/>
  </p:clrMapOvr>
  <mc:AlternateContent xmlns:mc="http://schemas.openxmlformats.org/markup-compatibility/2006" xmlns:p14="http://schemas.microsoft.com/office/powerpoint/2010/main">
    <mc:Choice Requires="p14">
      <p:transition spd="slow" p14:dur="2000" advTm="62026"/>
    </mc:Choice>
    <mc:Fallback xmlns="">
      <p:transition spd="slow" advTm="620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22F-C21F-4BE0-9926-9A726DDD152E}"/>
              </a:ext>
            </a:extLst>
          </p:cNvPr>
          <p:cNvSpPr>
            <a:spLocks noGrp="1"/>
          </p:cNvSpPr>
          <p:nvPr>
            <p:ph type="title"/>
          </p:nvPr>
        </p:nvSpPr>
        <p:spPr>
          <a:xfrm>
            <a:off x="0" y="0"/>
            <a:ext cx="9144000" cy="534878"/>
          </a:xfrm>
        </p:spPr>
        <p:txBody>
          <a:bodyPr>
            <a:normAutofit fontScale="90000"/>
          </a:bodyPr>
          <a:lstStyle/>
          <a:p>
            <a:r>
              <a:rPr lang="en-US" sz="2800" dirty="0"/>
              <a:t>VI. Experimental Results for Amino Acids and derivatives</a:t>
            </a:r>
          </a:p>
        </p:txBody>
      </p:sp>
      <p:pic>
        <p:nvPicPr>
          <p:cNvPr id="5" name="Content Placeholder 4">
            <a:extLst>
              <a:ext uri="{FF2B5EF4-FFF2-40B4-BE49-F238E27FC236}">
                <a16:creationId xmlns:a16="http://schemas.microsoft.com/office/drawing/2014/main" id="{2164DDAD-8245-4021-8A29-8C8A52E5E8ED}"/>
              </a:ext>
            </a:extLst>
          </p:cNvPr>
          <p:cNvPicPr>
            <a:picLocks noGrp="1" noChangeAspect="1"/>
          </p:cNvPicPr>
          <p:nvPr>
            <p:ph idx="1"/>
          </p:nvPr>
        </p:nvPicPr>
        <p:blipFill>
          <a:blip r:embed="rId3"/>
          <a:stretch>
            <a:fillRect/>
          </a:stretch>
        </p:blipFill>
        <p:spPr>
          <a:xfrm>
            <a:off x="173773" y="534878"/>
            <a:ext cx="8529739" cy="5765229"/>
          </a:xfrm>
          <a:prstGeom prst="rect">
            <a:avLst/>
          </a:prstGeom>
        </p:spPr>
      </p:pic>
      <p:sp>
        <p:nvSpPr>
          <p:cNvPr id="4" name="TextBox 3">
            <a:extLst>
              <a:ext uri="{FF2B5EF4-FFF2-40B4-BE49-F238E27FC236}">
                <a16:creationId xmlns:a16="http://schemas.microsoft.com/office/drawing/2014/main" id="{9245B9B2-4098-4422-A489-A1FA9F6B27DB}"/>
              </a:ext>
            </a:extLst>
          </p:cNvPr>
          <p:cNvSpPr txBox="1"/>
          <p:nvPr/>
        </p:nvSpPr>
        <p:spPr>
          <a:xfrm>
            <a:off x="2438402" y="6508784"/>
            <a:ext cx="4442691" cy="307777"/>
          </a:xfrm>
          <a:prstGeom prst="rect">
            <a:avLst/>
          </a:prstGeom>
          <a:noFill/>
          <a:ln>
            <a:noFill/>
          </a:ln>
        </p:spPr>
        <p:txBody>
          <a:bodyPr wrap="square" rtlCol="0">
            <a:spAutoFit/>
          </a:bodyPr>
          <a:lstStyle/>
          <a:p>
            <a:r>
              <a:rPr lang="en-US" sz="1400" dirty="0">
                <a:solidFill>
                  <a:schemeClr val="bg1">
                    <a:lumMod val="95000"/>
                  </a:schemeClr>
                </a:solidFill>
                <a:latin typeface="+mj-lt"/>
              </a:rPr>
              <a:t> </a:t>
            </a:r>
            <a:r>
              <a:rPr lang="en-US" sz="1400" dirty="0">
                <a:latin typeface="+mj-lt"/>
              </a:rPr>
              <a:t>Horvath, et al., FASEB J., 2018, 32(1):466-477</a:t>
            </a:r>
          </a:p>
        </p:txBody>
      </p:sp>
      <p:sp>
        <p:nvSpPr>
          <p:cNvPr id="6" name="Oval 5">
            <a:extLst>
              <a:ext uri="{FF2B5EF4-FFF2-40B4-BE49-F238E27FC236}">
                <a16:creationId xmlns:a16="http://schemas.microsoft.com/office/drawing/2014/main" id="{9C0BDAAC-C1C3-443D-8361-D6B8A0EBAF9D}"/>
              </a:ext>
            </a:extLst>
          </p:cNvPr>
          <p:cNvSpPr/>
          <p:nvPr/>
        </p:nvSpPr>
        <p:spPr>
          <a:xfrm>
            <a:off x="544946" y="516406"/>
            <a:ext cx="1006764" cy="386265"/>
          </a:xfrm>
          <a:prstGeom prst="ellipse">
            <a:avLst/>
          </a:prstGeom>
          <a:solidFill>
            <a:srgbClr val="FF0000">
              <a:alpha val="5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395009-BC2F-4C9E-8051-CDFD2D4906C2}"/>
              </a:ext>
            </a:extLst>
          </p:cNvPr>
          <p:cNvSpPr/>
          <p:nvPr/>
        </p:nvSpPr>
        <p:spPr>
          <a:xfrm>
            <a:off x="1246909" y="694853"/>
            <a:ext cx="378691" cy="378691"/>
          </a:xfrm>
          <a:prstGeom prst="ellipse">
            <a:avLst/>
          </a:prstGeom>
          <a:solidFill>
            <a:srgbClr val="00B050">
              <a:alpha val="5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8BF945-62B6-4085-ABF4-19B37D8FD13A}"/>
              </a:ext>
            </a:extLst>
          </p:cNvPr>
          <p:cNvSpPr/>
          <p:nvPr/>
        </p:nvSpPr>
        <p:spPr>
          <a:xfrm>
            <a:off x="1856509" y="534878"/>
            <a:ext cx="6847003" cy="5339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C8944E-10C5-416E-8BEA-BC812D11C288}"/>
              </a:ext>
            </a:extLst>
          </p:cNvPr>
          <p:cNvSpPr/>
          <p:nvPr/>
        </p:nvSpPr>
        <p:spPr>
          <a:xfrm>
            <a:off x="526473" y="5421745"/>
            <a:ext cx="1394691" cy="526473"/>
          </a:xfrm>
          <a:prstGeom prst="rect">
            <a:avLst/>
          </a:prstGeom>
          <a:solidFill>
            <a:srgbClr val="0070C0">
              <a:alpha val="5000"/>
            </a:srgb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3313DA-6694-4AA7-A20B-631CBE76C9F4}"/>
              </a:ext>
            </a:extLst>
          </p:cNvPr>
          <p:cNvSpPr/>
          <p:nvPr/>
        </p:nvSpPr>
        <p:spPr>
          <a:xfrm>
            <a:off x="2198255" y="5874327"/>
            <a:ext cx="4775200" cy="444252"/>
          </a:xfrm>
          <a:prstGeom prst="rect">
            <a:avLst/>
          </a:prstGeom>
          <a:solidFill>
            <a:srgbClr val="7030A0">
              <a:alpha val="5000"/>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ACD4F2-240F-4DD3-AC09-4BF22CD119E9}"/>
              </a:ext>
            </a:extLst>
          </p:cNvPr>
          <p:cNvSpPr/>
          <p:nvPr/>
        </p:nvSpPr>
        <p:spPr>
          <a:xfrm>
            <a:off x="1223818" y="1487836"/>
            <a:ext cx="378691" cy="378691"/>
          </a:xfrm>
          <a:prstGeom prst="ellipse">
            <a:avLst/>
          </a:prstGeom>
          <a:solidFill>
            <a:srgbClr val="00B050">
              <a:alpha val="5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78F954-8BD3-489C-AC12-5216C36763FC}"/>
              </a:ext>
            </a:extLst>
          </p:cNvPr>
          <p:cNvSpPr/>
          <p:nvPr/>
        </p:nvSpPr>
        <p:spPr>
          <a:xfrm>
            <a:off x="1240244" y="2301588"/>
            <a:ext cx="378691" cy="378691"/>
          </a:xfrm>
          <a:prstGeom prst="ellipse">
            <a:avLst/>
          </a:prstGeom>
          <a:solidFill>
            <a:srgbClr val="00B050">
              <a:alpha val="5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B3A493C-E2DD-410F-AD87-D83FE08A6B3E}"/>
              </a:ext>
            </a:extLst>
          </p:cNvPr>
          <p:cNvSpPr/>
          <p:nvPr/>
        </p:nvSpPr>
        <p:spPr>
          <a:xfrm>
            <a:off x="1240243" y="3104614"/>
            <a:ext cx="378691" cy="378691"/>
          </a:xfrm>
          <a:prstGeom prst="ellipse">
            <a:avLst/>
          </a:prstGeom>
          <a:solidFill>
            <a:srgbClr val="00B050">
              <a:alpha val="5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F58203-99D9-46F7-99BC-76C4DE869204}"/>
              </a:ext>
            </a:extLst>
          </p:cNvPr>
          <p:cNvSpPr/>
          <p:nvPr/>
        </p:nvSpPr>
        <p:spPr>
          <a:xfrm>
            <a:off x="1246909" y="3918366"/>
            <a:ext cx="378691" cy="378691"/>
          </a:xfrm>
          <a:prstGeom prst="ellipse">
            <a:avLst/>
          </a:prstGeom>
          <a:solidFill>
            <a:srgbClr val="00B050">
              <a:alpha val="5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1E5EA7-2C7E-4A52-9711-F9005E4F0AD6}"/>
              </a:ext>
            </a:extLst>
          </p:cNvPr>
          <p:cNvSpPr/>
          <p:nvPr/>
        </p:nvSpPr>
        <p:spPr>
          <a:xfrm>
            <a:off x="1246909" y="4733361"/>
            <a:ext cx="378691" cy="378691"/>
          </a:xfrm>
          <a:prstGeom prst="ellipse">
            <a:avLst/>
          </a:prstGeom>
          <a:solidFill>
            <a:srgbClr val="00B050">
              <a:alpha val="5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1E07BDE-D887-4615-AD07-D356F87B10A2}"/>
              </a:ext>
            </a:extLst>
          </p:cNvPr>
          <p:cNvSpPr/>
          <p:nvPr/>
        </p:nvSpPr>
        <p:spPr>
          <a:xfrm>
            <a:off x="76202" y="1251857"/>
            <a:ext cx="526473" cy="3860195"/>
          </a:xfrm>
          <a:prstGeom prst="roundRect">
            <a:avLst/>
          </a:prstGeom>
          <a:solidFill>
            <a:srgbClr val="FFC000">
              <a:alpha val="1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4743FE81-2E79-45D3-AF15-671D567EC68E}"/>
              </a:ext>
            </a:extLst>
          </p:cNvPr>
          <p:cNvSpPr/>
          <p:nvPr/>
        </p:nvSpPr>
        <p:spPr>
          <a:xfrm rot="19634344">
            <a:off x="1124788" y="2538793"/>
            <a:ext cx="609600" cy="34641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217FCC63-8B44-4783-BC67-608E6DD10F3D}"/>
              </a:ext>
            </a:extLst>
          </p:cNvPr>
          <p:cNvSpPr/>
          <p:nvPr/>
        </p:nvSpPr>
        <p:spPr>
          <a:xfrm rot="19634344">
            <a:off x="1082874" y="1786060"/>
            <a:ext cx="609600" cy="34641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50E2478-7248-4269-85FF-0997ECEEC8FE}"/>
              </a:ext>
            </a:extLst>
          </p:cNvPr>
          <p:cNvSpPr/>
          <p:nvPr/>
        </p:nvSpPr>
        <p:spPr>
          <a:xfrm rot="19634344">
            <a:off x="1082872" y="1027582"/>
            <a:ext cx="609600" cy="34641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76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8" grpId="0" animBg="1"/>
      <p:bldP spid="8"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A110-D893-46A3-BCDC-8F843927C4F2}"/>
              </a:ext>
            </a:extLst>
          </p:cNvPr>
          <p:cNvSpPr>
            <a:spLocks noGrp="1"/>
          </p:cNvSpPr>
          <p:nvPr>
            <p:ph type="title"/>
          </p:nvPr>
        </p:nvSpPr>
        <p:spPr>
          <a:xfrm>
            <a:off x="-1" y="-216"/>
            <a:ext cx="9144001" cy="415852"/>
          </a:xfrm>
        </p:spPr>
        <p:txBody>
          <a:bodyPr>
            <a:normAutofit fontScale="90000"/>
          </a:bodyPr>
          <a:lstStyle/>
          <a:p>
            <a:pPr algn="ctr"/>
            <a:r>
              <a:rPr lang="en-US" sz="2800" dirty="0">
                <a:latin typeface="+mn-lt"/>
              </a:rPr>
              <a:t>VI. Experimental Results for Organic Acids</a:t>
            </a:r>
          </a:p>
        </p:txBody>
      </p:sp>
      <p:pic>
        <p:nvPicPr>
          <p:cNvPr id="8" name="Content Placeholder 7">
            <a:extLst>
              <a:ext uri="{FF2B5EF4-FFF2-40B4-BE49-F238E27FC236}">
                <a16:creationId xmlns:a16="http://schemas.microsoft.com/office/drawing/2014/main" id="{B974D2CF-1616-43F7-9FF4-19AF67BF568B}"/>
              </a:ext>
            </a:extLst>
          </p:cNvPr>
          <p:cNvPicPr>
            <a:picLocks noGrp="1" noChangeAspect="1"/>
          </p:cNvPicPr>
          <p:nvPr>
            <p:ph idx="1"/>
          </p:nvPr>
        </p:nvPicPr>
        <p:blipFill>
          <a:blip r:embed="rId2"/>
          <a:stretch>
            <a:fillRect/>
          </a:stretch>
        </p:blipFill>
        <p:spPr>
          <a:xfrm>
            <a:off x="422804" y="402664"/>
            <a:ext cx="8360976" cy="6018718"/>
          </a:xfrm>
          <a:prstGeom prst="rect">
            <a:avLst/>
          </a:prstGeom>
        </p:spPr>
      </p:pic>
      <p:sp>
        <p:nvSpPr>
          <p:cNvPr id="4" name="TextBox 3">
            <a:extLst>
              <a:ext uri="{FF2B5EF4-FFF2-40B4-BE49-F238E27FC236}">
                <a16:creationId xmlns:a16="http://schemas.microsoft.com/office/drawing/2014/main" id="{0F13F2DA-6F5B-4A1F-B087-4252C05F96F0}"/>
              </a:ext>
            </a:extLst>
          </p:cNvPr>
          <p:cNvSpPr txBox="1"/>
          <p:nvPr/>
        </p:nvSpPr>
        <p:spPr>
          <a:xfrm>
            <a:off x="2503058" y="6471840"/>
            <a:ext cx="4719782" cy="307777"/>
          </a:xfrm>
          <a:prstGeom prst="rect">
            <a:avLst/>
          </a:prstGeom>
          <a:noFill/>
          <a:ln>
            <a:noFill/>
          </a:ln>
        </p:spPr>
        <p:txBody>
          <a:bodyPr wrap="square" rtlCol="0">
            <a:spAutoFit/>
          </a:bodyPr>
          <a:lstStyle/>
          <a:p>
            <a:r>
              <a:rPr lang="en-US" sz="1400" dirty="0">
                <a:solidFill>
                  <a:schemeClr val="bg1">
                    <a:lumMod val="95000"/>
                  </a:schemeClr>
                </a:solidFill>
                <a:latin typeface="+mj-lt"/>
              </a:rPr>
              <a:t> </a:t>
            </a:r>
            <a:r>
              <a:rPr lang="en-US" sz="1400" dirty="0">
                <a:latin typeface="+mj-lt"/>
              </a:rPr>
              <a:t>Horvath, et al., FASEB J., 2018, 32(1):466-477</a:t>
            </a:r>
          </a:p>
        </p:txBody>
      </p:sp>
    </p:spTree>
    <p:extLst>
      <p:ext uri="{BB962C8B-B14F-4D97-AF65-F5344CB8AC3E}">
        <p14:creationId xmlns:p14="http://schemas.microsoft.com/office/powerpoint/2010/main" val="248019793"/>
      </p:ext>
    </p:extLst>
  </p:cSld>
  <p:clrMapOvr>
    <a:masterClrMapping/>
  </p:clrMapOvr>
  <mc:AlternateContent xmlns:mc="http://schemas.openxmlformats.org/markup-compatibility/2006" xmlns:p14="http://schemas.microsoft.com/office/powerpoint/2010/main">
    <mc:Choice Requires="p14">
      <p:transition spd="slow" p14:dur="2000" advTm="8705"/>
    </mc:Choice>
    <mc:Fallback xmlns="">
      <p:transition spd="slow" advTm="870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5B3B-CE1F-42EE-BA18-9E0BB362A74B}"/>
              </a:ext>
            </a:extLst>
          </p:cNvPr>
          <p:cNvSpPr>
            <a:spLocks noGrp="1"/>
          </p:cNvSpPr>
          <p:nvPr>
            <p:ph type="title"/>
          </p:nvPr>
        </p:nvSpPr>
        <p:spPr>
          <a:xfrm>
            <a:off x="700390" y="0"/>
            <a:ext cx="8171235" cy="525294"/>
          </a:xfrm>
        </p:spPr>
        <p:txBody>
          <a:bodyPr>
            <a:normAutofit/>
          </a:bodyPr>
          <a:lstStyle/>
          <a:p>
            <a:pPr algn="ctr"/>
            <a:r>
              <a:rPr lang="en-US" sz="2200" dirty="0"/>
              <a:t>V. Metabolic Map of pathways in the </a:t>
            </a:r>
            <a:r>
              <a:rPr lang="en-US" sz="2200" i="1" dirty="0"/>
              <a:t>A. Aegypti mosquito</a:t>
            </a:r>
          </a:p>
        </p:txBody>
      </p:sp>
      <p:pic>
        <p:nvPicPr>
          <p:cNvPr id="4" name="Content Placeholder 3">
            <a:extLst>
              <a:ext uri="{FF2B5EF4-FFF2-40B4-BE49-F238E27FC236}">
                <a16:creationId xmlns:a16="http://schemas.microsoft.com/office/drawing/2014/main" id="{A305F382-64B1-4CAD-93C9-DF0BA13F4B7F}"/>
              </a:ext>
            </a:extLst>
          </p:cNvPr>
          <p:cNvPicPr>
            <a:picLocks noGrp="1" noChangeAspect="1"/>
          </p:cNvPicPr>
          <p:nvPr>
            <p:ph idx="1"/>
          </p:nvPr>
        </p:nvPicPr>
        <p:blipFill>
          <a:blip r:embed="rId3"/>
          <a:stretch>
            <a:fillRect/>
          </a:stretch>
        </p:blipFill>
        <p:spPr>
          <a:xfrm>
            <a:off x="953309" y="457202"/>
            <a:ext cx="7578921" cy="6248400"/>
          </a:xfrm>
          <a:prstGeom prst="rect">
            <a:avLst/>
          </a:prstGeom>
        </p:spPr>
      </p:pic>
      <p:sp>
        <p:nvSpPr>
          <p:cNvPr id="5" name="Rectangle 4">
            <a:extLst>
              <a:ext uri="{FF2B5EF4-FFF2-40B4-BE49-F238E27FC236}">
                <a16:creationId xmlns:a16="http://schemas.microsoft.com/office/drawing/2014/main" id="{EC8A667B-BAA1-4A67-B4FA-0BF441DAC00A}"/>
              </a:ext>
            </a:extLst>
          </p:cNvPr>
          <p:cNvSpPr/>
          <p:nvPr/>
        </p:nvSpPr>
        <p:spPr>
          <a:xfrm rot="16200000">
            <a:off x="-1735405" y="3095179"/>
            <a:ext cx="4502258" cy="369332"/>
          </a:xfrm>
          <a:prstGeom prst="rect">
            <a:avLst/>
          </a:prstGeom>
          <a:solidFill>
            <a:schemeClr val="tx1"/>
          </a:solidFill>
        </p:spPr>
        <p:txBody>
          <a:bodyPr wrap="none">
            <a:spAutoFit/>
          </a:bodyPr>
          <a:lstStyle/>
          <a:p>
            <a:r>
              <a:rPr lang="en-US" dirty="0">
                <a:solidFill>
                  <a:schemeClr val="bg1"/>
                </a:solidFill>
              </a:rPr>
              <a:t>Horvath, et al., FASEB J., 2018, 32(1):466-477</a:t>
            </a:r>
          </a:p>
        </p:txBody>
      </p:sp>
      <p:sp>
        <p:nvSpPr>
          <p:cNvPr id="3" name="Rectangle: Rounded Corners 2">
            <a:extLst>
              <a:ext uri="{FF2B5EF4-FFF2-40B4-BE49-F238E27FC236}">
                <a16:creationId xmlns:a16="http://schemas.microsoft.com/office/drawing/2014/main" id="{71FE60AE-051F-4D4A-94F8-17B315598C3D}"/>
              </a:ext>
            </a:extLst>
          </p:cNvPr>
          <p:cNvSpPr/>
          <p:nvPr/>
        </p:nvSpPr>
        <p:spPr>
          <a:xfrm>
            <a:off x="3852333" y="2472267"/>
            <a:ext cx="1244600" cy="626533"/>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8980C64-4082-4462-B6E2-E0A79C02A8A4}"/>
              </a:ext>
            </a:extLst>
          </p:cNvPr>
          <p:cNvSpPr/>
          <p:nvPr/>
        </p:nvSpPr>
        <p:spPr>
          <a:xfrm>
            <a:off x="4301067" y="4588934"/>
            <a:ext cx="897466" cy="525295"/>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925BEB4-AFCF-4BFC-BE80-0E34EB509328}"/>
              </a:ext>
            </a:extLst>
          </p:cNvPr>
          <p:cNvSpPr/>
          <p:nvPr/>
        </p:nvSpPr>
        <p:spPr>
          <a:xfrm>
            <a:off x="4470765" y="5114229"/>
            <a:ext cx="897466" cy="525295"/>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10BDADF-9297-4096-96FA-BD004A5F6405}"/>
              </a:ext>
            </a:extLst>
          </p:cNvPr>
          <p:cNvSpPr/>
          <p:nvPr/>
        </p:nvSpPr>
        <p:spPr>
          <a:xfrm>
            <a:off x="3233903" y="5045773"/>
            <a:ext cx="897466" cy="525295"/>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C1A628-A0BA-4A38-8F27-9D2487DD599E}"/>
              </a:ext>
            </a:extLst>
          </p:cNvPr>
          <p:cNvSpPr/>
          <p:nvPr/>
        </p:nvSpPr>
        <p:spPr>
          <a:xfrm>
            <a:off x="1312334" y="2142067"/>
            <a:ext cx="1430866" cy="525294"/>
          </a:xfrm>
          <a:prstGeom prst="ellipse">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40921EE-A825-46CE-8C84-02FA589BB5F4}"/>
              </a:ext>
            </a:extLst>
          </p:cNvPr>
          <p:cNvSpPr/>
          <p:nvPr/>
        </p:nvSpPr>
        <p:spPr>
          <a:xfrm>
            <a:off x="2197465" y="2590981"/>
            <a:ext cx="1430866" cy="525294"/>
          </a:xfrm>
          <a:prstGeom prst="ellipse">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72C4E0-027E-4689-BE69-A6BB5D477609}"/>
              </a:ext>
            </a:extLst>
          </p:cNvPr>
          <p:cNvSpPr/>
          <p:nvPr/>
        </p:nvSpPr>
        <p:spPr>
          <a:xfrm>
            <a:off x="1143000" y="3792977"/>
            <a:ext cx="1430866" cy="525294"/>
          </a:xfrm>
          <a:prstGeom prst="ellipse">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1306BE3-C3B3-4CFE-B5AF-5E539E77E11D}"/>
              </a:ext>
            </a:extLst>
          </p:cNvPr>
          <p:cNvSpPr/>
          <p:nvPr/>
        </p:nvSpPr>
        <p:spPr>
          <a:xfrm>
            <a:off x="4786006" y="4267742"/>
            <a:ext cx="1430866" cy="525294"/>
          </a:xfrm>
          <a:prstGeom prst="ellipse">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58DE67-9D1F-4880-923B-F46484D2D074}"/>
              </a:ext>
            </a:extLst>
          </p:cNvPr>
          <p:cNvSpPr/>
          <p:nvPr/>
        </p:nvSpPr>
        <p:spPr>
          <a:xfrm>
            <a:off x="1865281" y="5181962"/>
            <a:ext cx="1430866" cy="525294"/>
          </a:xfrm>
          <a:prstGeom prst="ellipse">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03600D-C7D7-48FC-894F-81675C20E995}"/>
              </a:ext>
            </a:extLst>
          </p:cNvPr>
          <p:cNvSpPr/>
          <p:nvPr/>
        </p:nvSpPr>
        <p:spPr>
          <a:xfrm>
            <a:off x="3530965" y="2015428"/>
            <a:ext cx="1430866" cy="525294"/>
          </a:xfrm>
          <a:prstGeom prst="ellipse">
            <a:avLst/>
          </a:prstGeom>
          <a:solidFill>
            <a:srgbClr val="0070C0">
              <a:alpha val="2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3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F396-52A5-4894-87EA-DE600C3DE031}"/>
              </a:ext>
            </a:extLst>
          </p:cNvPr>
          <p:cNvSpPr>
            <a:spLocks noGrp="1"/>
          </p:cNvSpPr>
          <p:nvPr>
            <p:ph type="title"/>
          </p:nvPr>
        </p:nvSpPr>
        <p:spPr>
          <a:xfrm>
            <a:off x="-32328" y="85941"/>
            <a:ext cx="9208655" cy="471271"/>
          </a:xfrm>
        </p:spPr>
        <p:txBody>
          <a:bodyPr anchor="ctr">
            <a:noAutofit/>
          </a:bodyPr>
          <a:lstStyle/>
          <a:p>
            <a:pPr algn="ctr"/>
            <a:r>
              <a:rPr lang="en-US" sz="3600" dirty="0">
                <a:latin typeface="+mn-lt"/>
              </a:rPr>
              <a:t>Conclusions</a:t>
            </a:r>
          </a:p>
        </p:txBody>
      </p:sp>
      <p:sp>
        <p:nvSpPr>
          <p:cNvPr id="3" name="Content Placeholder 2">
            <a:extLst>
              <a:ext uri="{FF2B5EF4-FFF2-40B4-BE49-F238E27FC236}">
                <a16:creationId xmlns:a16="http://schemas.microsoft.com/office/drawing/2014/main" id="{EFD1BBC6-1D0C-4EBC-9B42-6BD8DC01F190}"/>
              </a:ext>
            </a:extLst>
          </p:cNvPr>
          <p:cNvSpPr>
            <a:spLocks noGrp="1"/>
          </p:cNvSpPr>
          <p:nvPr>
            <p:ph idx="1"/>
          </p:nvPr>
        </p:nvSpPr>
        <p:spPr>
          <a:xfrm>
            <a:off x="681962" y="2466068"/>
            <a:ext cx="8109857" cy="1636466"/>
          </a:xfrm>
        </p:spPr>
        <p:txBody>
          <a:bodyPr>
            <a:normAutofit/>
          </a:bodyPr>
          <a:lstStyle/>
          <a:p>
            <a:pPr marL="0" indent="0" algn="just">
              <a:buNone/>
            </a:pPr>
            <a:endParaRPr lang="en-US" sz="2400" dirty="0"/>
          </a:p>
          <a:p>
            <a:endParaRPr lang="en-US" sz="2400" dirty="0">
              <a:latin typeface="+mj-lt"/>
            </a:endParaRPr>
          </a:p>
        </p:txBody>
      </p:sp>
      <p:sp>
        <p:nvSpPr>
          <p:cNvPr id="8" name="Content Placeholder 2">
            <a:extLst>
              <a:ext uri="{FF2B5EF4-FFF2-40B4-BE49-F238E27FC236}">
                <a16:creationId xmlns:a16="http://schemas.microsoft.com/office/drawing/2014/main" id="{EFD1BBC6-1D0C-4EBC-9B42-6BD8DC01F190}"/>
              </a:ext>
            </a:extLst>
          </p:cNvPr>
          <p:cNvSpPr txBox="1">
            <a:spLocks/>
          </p:cNvSpPr>
          <p:nvPr/>
        </p:nvSpPr>
        <p:spPr>
          <a:xfrm>
            <a:off x="681962" y="704027"/>
            <a:ext cx="7982438" cy="5449946"/>
          </a:xfrm>
          <a:prstGeom prst="rect">
            <a:avLst/>
          </a:prstGeom>
          <a:solidFill>
            <a:schemeClr val="tx1"/>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solidFill>
                  <a:schemeClr val="bg1"/>
                </a:solidFill>
              </a:rPr>
              <a:t>Hopefully, a sufficient level of background information has been provided so that an attendee may begin to think about the rational design of an isotope tracing experiment.</a:t>
            </a:r>
          </a:p>
          <a:p>
            <a:pPr marL="0" indent="0" algn="just">
              <a:buNone/>
            </a:pPr>
            <a:endParaRPr lang="en-US" dirty="0">
              <a:solidFill>
                <a:schemeClr val="bg1"/>
              </a:solidFill>
            </a:endParaRPr>
          </a:p>
          <a:p>
            <a:pPr marL="0" indent="0" algn="just">
              <a:buNone/>
            </a:pPr>
            <a:r>
              <a:rPr lang="en-US" dirty="0">
                <a:solidFill>
                  <a:schemeClr val="bg1"/>
                </a:solidFill>
              </a:rPr>
              <a:t>A LR LC-MS/MS-based method for determining the position of carbon-13 isotope incorporation into a metabolite of interest has been presented – </a:t>
            </a:r>
            <a:r>
              <a:rPr lang="en-US" b="1" i="1" u="sng" dirty="0">
                <a:solidFill>
                  <a:srgbClr val="FF0000"/>
                </a:solidFill>
              </a:rPr>
              <a:t>with a ton of work</a:t>
            </a:r>
            <a:r>
              <a:rPr lang="en-US" dirty="0">
                <a:solidFill>
                  <a:schemeClr val="bg1"/>
                </a:solidFill>
              </a:rPr>
              <a:t>, this method may be extended to other isotope labels or metabolites.</a:t>
            </a:r>
          </a:p>
          <a:p>
            <a:pPr marL="0" indent="0" algn="just">
              <a:buNone/>
            </a:pPr>
            <a:endParaRPr lang="en-US" dirty="0">
              <a:solidFill>
                <a:schemeClr val="bg1"/>
              </a:solidFill>
            </a:endParaRPr>
          </a:p>
          <a:p>
            <a:pPr marL="0" indent="0" algn="just">
              <a:buNone/>
            </a:pPr>
            <a:r>
              <a:rPr lang="en-US" dirty="0">
                <a:solidFill>
                  <a:schemeClr val="bg1"/>
                </a:solidFill>
              </a:rPr>
              <a:t>An HRAM LC-MS-based method for performing </a:t>
            </a:r>
            <a:r>
              <a:rPr lang="en-US" dirty="0" err="1">
                <a:solidFill>
                  <a:schemeClr val="bg1"/>
                </a:solidFill>
              </a:rPr>
              <a:t>isotopolog</a:t>
            </a:r>
            <a:r>
              <a:rPr lang="en-US" dirty="0">
                <a:solidFill>
                  <a:schemeClr val="bg1"/>
                </a:solidFill>
              </a:rPr>
              <a:t> population studies has been presented – this method may be extended to other metabolites by substituting alternate chromatographic systems.</a:t>
            </a:r>
          </a:p>
          <a:p>
            <a:pPr marL="0" indent="0" algn="just">
              <a:buNone/>
            </a:pPr>
            <a:endParaRPr lang="en-US" dirty="0"/>
          </a:p>
        </p:txBody>
      </p:sp>
    </p:spTree>
    <p:extLst>
      <p:ext uri="{BB962C8B-B14F-4D97-AF65-F5344CB8AC3E}">
        <p14:creationId xmlns:p14="http://schemas.microsoft.com/office/powerpoint/2010/main" val="3837492533"/>
      </p:ext>
    </p:extLst>
  </p:cSld>
  <p:clrMapOvr>
    <a:masterClrMapping/>
  </p:clrMapOvr>
  <mc:AlternateContent xmlns:mc="http://schemas.openxmlformats.org/markup-compatibility/2006" xmlns:p14="http://schemas.microsoft.com/office/powerpoint/2010/main">
    <mc:Choice Requires="p14">
      <p:transition spd="slow" p14:dur="2000" advTm="26469"/>
    </mc:Choice>
    <mc:Fallback xmlns="">
      <p:transition spd="slow" advTm="2646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7ACD-CBB1-4AEB-9385-8607765D6085}"/>
              </a:ext>
            </a:extLst>
          </p:cNvPr>
          <p:cNvSpPr>
            <a:spLocks noGrp="1"/>
          </p:cNvSpPr>
          <p:nvPr>
            <p:ph type="title"/>
          </p:nvPr>
        </p:nvSpPr>
        <p:spPr>
          <a:xfrm>
            <a:off x="1215189" y="0"/>
            <a:ext cx="6725653" cy="938463"/>
          </a:xfrm>
        </p:spPr>
        <p:txBody>
          <a:bodyPr>
            <a:normAutofit/>
          </a:bodyPr>
          <a:lstStyle/>
          <a:p>
            <a:pPr algn="ctr"/>
            <a:r>
              <a:rPr lang="en-US" sz="2600" dirty="0">
                <a:latin typeface="Arial" panose="020B0604020202020204" pitchFamily="34" charset="0"/>
                <a:cs typeface="Arial" panose="020B0604020202020204" pitchFamily="34" charset="0"/>
              </a:rPr>
              <a:t>I. a “</a:t>
            </a:r>
            <a:r>
              <a:rPr lang="en-US" sz="2600" b="1" u="sng" dirty="0">
                <a:latin typeface="Arial" panose="020B0604020202020204" pitchFamily="34" charset="0"/>
                <a:cs typeface="Arial" panose="020B0604020202020204" pitchFamily="34" charset="0"/>
              </a:rPr>
              <a:t>matter</a:t>
            </a:r>
            <a:r>
              <a:rPr lang="en-US" sz="2600" dirty="0">
                <a:latin typeface="Arial" panose="020B0604020202020204" pitchFamily="34" charset="0"/>
                <a:cs typeface="Arial" panose="020B0604020202020204" pitchFamily="34" charset="0"/>
              </a:rPr>
              <a:t>” of perspective</a:t>
            </a:r>
            <a:endParaRPr lang="en-US" sz="2800" dirty="0"/>
          </a:p>
        </p:txBody>
      </p:sp>
      <p:sp>
        <p:nvSpPr>
          <p:cNvPr id="3" name="Content Placeholder 2"/>
          <p:cNvSpPr>
            <a:spLocks noGrp="1"/>
          </p:cNvSpPr>
          <p:nvPr>
            <p:ph sz="half" idx="1"/>
          </p:nvPr>
        </p:nvSpPr>
        <p:spPr>
          <a:xfrm>
            <a:off x="950495" y="1283413"/>
            <a:ext cx="5101390" cy="1736468"/>
          </a:xfrm>
        </p:spPr>
        <p:txBody>
          <a:bodyPr>
            <a:noAutofit/>
          </a:bodyPr>
          <a:lstStyle/>
          <a:p>
            <a:pPr marL="0" indent="0">
              <a:buNone/>
            </a:pPr>
            <a:r>
              <a:rPr lang="en-US" sz="2800" b="1" dirty="0"/>
              <a:t>Chemistry</a:t>
            </a:r>
            <a:r>
              <a:rPr lang="en-US" sz="2800" dirty="0"/>
              <a:t> </a:t>
            </a:r>
            <a:r>
              <a:rPr lang="en-US" sz="2800" b="1" dirty="0"/>
              <a:t>perspective</a:t>
            </a:r>
          </a:p>
          <a:p>
            <a:pPr lvl="1"/>
            <a:r>
              <a:rPr lang="en-US" sz="2400" dirty="0"/>
              <a:t>Chemical formula: C</a:t>
            </a:r>
            <a:r>
              <a:rPr lang="en-US" sz="2400" baseline="-25000" dirty="0"/>
              <a:t>3</a:t>
            </a:r>
            <a:r>
              <a:rPr lang="en-US" sz="2400" dirty="0"/>
              <a:t>H</a:t>
            </a:r>
            <a:r>
              <a:rPr lang="en-US" sz="2400" baseline="-25000" dirty="0"/>
              <a:t>7</a:t>
            </a:r>
            <a:r>
              <a:rPr lang="en-US" sz="2400" dirty="0"/>
              <a:t>N</a:t>
            </a:r>
            <a:r>
              <a:rPr lang="en-US" sz="2400" baseline="-25000" dirty="0"/>
              <a:t>1</a:t>
            </a:r>
            <a:r>
              <a:rPr lang="en-US" sz="2400" dirty="0"/>
              <a:t>O</a:t>
            </a:r>
            <a:r>
              <a:rPr lang="en-US" sz="2400" baseline="-25000" dirty="0"/>
              <a:t>2</a:t>
            </a:r>
          </a:p>
          <a:p>
            <a:pPr lvl="1"/>
            <a:r>
              <a:rPr lang="en-US" sz="2400" dirty="0"/>
              <a:t>Average M</a:t>
            </a:r>
            <a:r>
              <a:rPr lang="en-US" sz="2400" baseline="-25000" dirty="0"/>
              <a:t>m</a:t>
            </a:r>
            <a:r>
              <a:rPr lang="en-US" sz="2400" dirty="0"/>
              <a:t>: 89.094 g/mol</a:t>
            </a:r>
          </a:p>
        </p:txBody>
      </p:sp>
      <p:sp>
        <p:nvSpPr>
          <p:cNvPr id="6" name="Content Placeholder 2"/>
          <p:cNvSpPr>
            <a:spLocks noGrp="1"/>
          </p:cNvSpPr>
          <p:nvPr>
            <p:ph sz="half" idx="2"/>
          </p:nvPr>
        </p:nvSpPr>
        <p:spPr>
          <a:xfrm>
            <a:off x="1417638" y="3365500"/>
            <a:ext cx="7726362" cy="2794000"/>
          </a:xfrm>
        </p:spPr>
        <p:txBody>
          <a:bodyPr>
            <a:normAutofit/>
          </a:bodyPr>
          <a:lstStyle/>
          <a:p>
            <a:pPr marL="0" indent="0">
              <a:buNone/>
            </a:pPr>
            <a:r>
              <a:rPr lang="en-US" sz="2800" b="1" dirty="0"/>
              <a:t>Mass spectrometry perspective</a:t>
            </a:r>
          </a:p>
          <a:p>
            <a:pPr lvl="1"/>
            <a:r>
              <a:rPr lang="en-US" sz="2400" dirty="0"/>
              <a:t>Monoisotopic chemical formula: [</a:t>
            </a:r>
            <a:r>
              <a:rPr lang="en-US" sz="2400" baseline="30000" dirty="0"/>
              <a:t>12</a:t>
            </a:r>
            <a:r>
              <a:rPr lang="en-US" sz="2400" dirty="0"/>
              <a:t>C]</a:t>
            </a:r>
            <a:r>
              <a:rPr lang="en-US" sz="2400" baseline="-25000" dirty="0"/>
              <a:t>3</a:t>
            </a:r>
            <a:r>
              <a:rPr lang="en-US" sz="2400" dirty="0"/>
              <a:t>[</a:t>
            </a:r>
            <a:r>
              <a:rPr lang="en-US" sz="2400" baseline="30000" dirty="0"/>
              <a:t>1</a:t>
            </a:r>
            <a:r>
              <a:rPr lang="en-US" sz="2400" dirty="0"/>
              <a:t>H]</a:t>
            </a:r>
            <a:r>
              <a:rPr lang="en-US" sz="2400" baseline="-25000" dirty="0"/>
              <a:t>7</a:t>
            </a:r>
            <a:r>
              <a:rPr lang="en-US" sz="2400" dirty="0"/>
              <a:t>[</a:t>
            </a:r>
            <a:r>
              <a:rPr lang="en-US" sz="2400" baseline="30000" dirty="0"/>
              <a:t>14</a:t>
            </a:r>
            <a:r>
              <a:rPr lang="en-US" sz="2400" dirty="0"/>
              <a:t>N]</a:t>
            </a:r>
            <a:r>
              <a:rPr lang="en-US" sz="2400" baseline="-25000" dirty="0"/>
              <a:t>1</a:t>
            </a:r>
            <a:r>
              <a:rPr lang="en-US" sz="2400" dirty="0"/>
              <a:t>[</a:t>
            </a:r>
            <a:r>
              <a:rPr lang="en-US" sz="2400" baseline="30000" dirty="0"/>
              <a:t>16</a:t>
            </a:r>
            <a:r>
              <a:rPr lang="en-US" sz="2400" dirty="0"/>
              <a:t>O]</a:t>
            </a:r>
            <a:r>
              <a:rPr lang="en-US" sz="2400" baseline="-25000" dirty="0"/>
              <a:t>2</a:t>
            </a:r>
          </a:p>
          <a:p>
            <a:pPr lvl="1"/>
            <a:r>
              <a:rPr lang="en-US" sz="2400" dirty="0"/>
              <a:t>Monoisotopic mass : 89.04767 Da*</a:t>
            </a:r>
          </a:p>
          <a:p>
            <a:pPr lvl="1"/>
            <a:r>
              <a:rPr lang="en-US" sz="2400" dirty="0"/>
              <a:t>[M+H]</a:t>
            </a:r>
            <a:r>
              <a:rPr lang="en-US" sz="2400" baseline="30000" dirty="0"/>
              <a:t>+</a:t>
            </a:r>
            <a:r>
              <a:rPr lang="en-US" sz="2400" dirty="0"/>
              <a:t>: </a:t>
            </a:r>
            <a:r>
              <a:rPr lang="en-US" sz="2400" i="1" dirty="0"/>
              <a:t>m/z</a:t>
            </a:r>
            <a:r>
              <a:rPr lang="en-US" sz="2400" dirty="0"/>
              <a:t> 90.05495*</a:t>
            </a:r>
          </a:p>
          <a:p>
            <a:pPr lvl="1"/>
            <a:r>
              <a:rPr lang="en-US" sz="2400" dirty="0"/>
              <a:t>[M-H]</a:t>
            </a:r>
            <a:r>
              <a:rPr lang="en-US" sz="2400" baseline="30000" dirty="0"/>
              <a:t>-</a:t>
            </a:r>
            <a:r>
              <a:rPr lang="en-US" sz="2400" dirty="0"/>
              <a:t>: </a:t>
            </a:r>
            <a:r>
              <a:rPr lang="en-US" sz="2400" i="1" dirty="0"/>
              <a:t>m/z</a:t>
            </a:r>
            <a:r>
              <a:rPr lang="en-US" sz="2400" dirty="0"/>
              <a:t> 88.04039* </a:t>
            </a:r>
          </a:p>
        </p:txBody>
      </p:sp>
      <p:sp>
        <p:nvSpPr>
          <p:cNvPr id="7" name="TextBox 6"/>
          <p:cNvSpPr txBox="1"/>
          <p:nvPr/>
        </p:nvSpPr>
        <p:spPr>
          <a:xfrm>
            <a:off x="2598821" y="6160168"/>
            <a:ext cx="4342151" cy="369332"/>
          </a:xfrm>
          <a:prstGeom prst="rect">
            <a:avLst/>
          </a:prstGeom>
          <a:noFill/>
        </p:spPr>
        <p:txBody>
          <a:bodyPr wrap="none" rtlCol="0">
            <a:spAutoFit/>
          </a:bodyPr>
          <a:lstStyle/>
          <a:p>
            <a:r>
              <a:rPr lang="en-US" dirty="0"/>
              <a:t>*https://mods.rna.albany.edu/masspec/MoIE</a:t>
            </a:r>
          </a:p>
        </p:txBody>
      </p:sp>
      <p:grpSp>
        <p:nvGrpSpPr>
          <p:cNvPr id="9" name="Group 8"/>
          <p:cNvGrpSpPr/>
          <p:nvPr/>
        </p:nvGrpSpPr>
        <p:grpSpPr>
          <a:xfrm>
            <a:off x="5852160" y="1241385"/>
            <a:ext cx="2450592" cy="1936995"/>
            <a:chOff x="5852160" y="1223097"/>
            <a:chExt cx="2450592" cy="1936995"/>
          </a:xfrm>
        </p:grpSpPr>
        <p:sp>
          <p:nvSpPr>
            <p:cNvPr id="8" name="Rounded Rectangle 7"/>
            <p:cNvSpPr/>
            <p:nvPr/>
          </p:nvSpPr>
          <p:spPr>
            <a:xfrm>
              <a:off x="5888736" y="1283413"/>
              <a:ext cx="2267712" cy="1736468"/>
            </a:xfrm>
            <a:prstGeom prst="roundRect">
              <a:avLst/>
            </a:prstGeom>
            <a:solidFill>
              <a:schemeClr val="tx1"/>
            </a:solidFill>
            <a:ln>
              <a:solidFill>
                <a:schemeClr val="bg1"/>
              </a:solidFill>
            </a:ln>
            <a:effectLst>
              <a:outerShdw blurRad="50800" dist="38100" dir="2700000" sx="104000" sy="104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506684849"/>
                </p:ext>
              </p:extLst>
            </p:nvPr>
          </p:nvGraphicFramePr>
          <p:xfrm>
            <a:off x="5852160" y="1223097"/>
            <a:ext cx="2450592" cy="1936995"/>
          </p:xfrm>
          <a:graphic>
            <a:graphicData uri="http://schemas.openxmlformats.org/presentationml/2006/ole">
              <mc:AlternateContent xmlns:mc="http://schemas.openxmlformats.org/markup-compatibility/2006">
                <mc:Choice xmlns:v="urn:schemas-microsoft-com:vml" Requires="v">
                  <p:oleObj spid="_x0000_s2694" name="ISIS/Draw Sketch" r:id="rId4" imgW="1590459" imgH="1257261" progId="MDLDrawOLE.MDLDrawObject.1">
                    <p:embed/>
                  </p:oleObj>
                </mc:Choice>
                <mc:Fallback>
                  <p:oleObj name="ISIS/Draw Sketch" r:id="rId4" imgW="1590459" imgH="1257261" progId="MDLDrawOLE.MDLDrawObject.1">
                    <p:embed/>
                    <p:pic>
                      <p:nvPicPr>
                        <p:cNvPr id="0" name=""/>
                        <p:cNvPicPr/>
                        <p:nvPr/>
                      </p:nvPicPr>
                      <p:blipFill>
                        <a:blip r:embed="rId5"/>
                        <a:stretch>
                          <a:fillRect/>
                        </a:stretch>
                      </p:blipFill>
                      <p:spPr>
                        <a:xfrm>
                          <a:off x="5852160" y="1223097"/>
                          <a:ext cx="2450592" cy="1936995"/>
                        </a:xfrm>
                        <a:prstGeom prst="rect">
                          <a:avLst/>
                        </a:prstGeom>
                      </p:spPr>
                    </p:pic>
                  </p:oleObj>
                </mc:Fallback>
              </mc:AlternateContent>
            </a:graphicData>
          </a:graphic>
        </p:graphicFrame>
      </p:grpSp>
    </p:spTree>
    <p:extLst>
      <p:ext uri="{BB962C8B-B14F-4D97-AF65-F5344CB8AC3E}">
        <p14:creationId xmlns:p14="http://schemas.microsoft.com/office/powerpoint/2010/main" val="128713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9BDD-868D-4F0D-A188-7161512C0DE4}"/>
              </a:ext>
            </a:extLst>
          </p:cNvPr>
          <p:cNvSpPr>
            <a:spLocks noGrp="1"/>
          </p:cNvSpPr>
          <p:nvPr>
            <p:ph type="title"/>
          </p:nvPr>
        </p:nvSpPr>
        <p:spPr>
          <a:xfrm>
            <a:off x="856060" y="0"/>
            <a:ext cx="7429499" cy="529346"/>
          </a:xfrm>
        </p:spPr>
        <p:txBody>
          <a:bodyPr>
            <a:normAutofit/>
          </a:bodyPr>
          <a:lstStyle/>
          <a:p>
            <a:pPr algn="ctr"/>
            <a:r>
              <a:rPr lang="en-US" sz="2800" dirty="0"/>
              <a:t>acknowledgements</a:t>
            </a:r>
          </a:p>
        </p:txBody>
      </p:sp>
      <p:sp>
        <p:nvSpPr>
          <p:cNvPr id="7" name="Content Placeholder 6">
            <a:extLst>
              <a:ext uri="{FF2B5EF4-FFF2-40B4-BE49-F238E27FC236}">
                <a16:creationId xmlns:a16="http://schemas.microsoft.com/office/drawing/2014/main" id="{D29E911B-98C0-452D-8CF3-67637DB83209}"/>
              </a:ext>
            </a:extLst>
          </p:cNvPr>
          <p:cNvSpPr>
            <a:spLocks noGrp="1"/>
          </p:cNvSpPr>
          <p:nvPr>
            <p:ph sz="half" idx="1"/>
          </p:nvPr>
        </p:nvSpPr>
        <p:spPr>
          <a:xfrm>
            <a:off x="1021404" y="719847"/>
            <a:ext cx="3493446" cy="5739319"/>
          </a:xfrm>
          <a:noFill/>
        </p:spPr>
        <p:txBody>
          <a:bodyPr>
            <a:normAutofit lnSpcReduction="10000"/>
          </a:bodyPr>
          <a:lstStyle/>
          <a:p>
            <a:endParaRPr lang="en-US" dirty="0"/>
          </a:p>
          <a:p>
            <a:endParaRPr lang="en-US" dirty="0"/>
          </a:p>
          <a:p>
            <a:pPr>
              <a:lnSpc>
                <a:spcPct val="100000"/>
              </a:lnSpc>
              <a:spcBef>
                <a:spcPts val="0"/>
              </a:spcBef>
            </a:pPr>
            <a:r>
              <a:rPr lang="en-US" sz="1600" dirty="0"/>
              <a:t>Lin Tan</a:t>
            </a:r>
          </a:p>
          <a:p>
            <a:pPr>
              <a:lnSpc>
                <a:spcPct val="100000"/>
              </a:lnSpc>
              <a:spcBef>
                <a:spcPts val="0"/>
              </a:spcBef>
            </a:pPr>
            <a:r>
              <a:rPr lang="en-US" sz="1600" dirty="0"/>
              <a:t>Leona Martin</a:t>
            </a:r>
          </a:p>
          <a:p>
            <a:pPr>
              <a:lnSpc>
                <a:spcPct val="100000"/>
              </a:lnSpc>
              <a:spcBef>
                <a:spcPts val="0"/>
              </a:spcBef>
            </a:pPr>
            <a:r>
              <a:rPr lang="en-US" sz="1600" dirty="0"/>
              <a:t>Dr. Di Du (Exxon Mobil)</a:t>
            </a:r>
          </a:p>
          <a:p>
            <a:pPr>
              <a:lnSpc>
                <a:spcPct val="100000"/>
              </a:lnSpc>
              <a:spcBef>
                <a:spcPts val="0"/>
              </a:spcBef>
            </a:pPr>
            <a:r>
              <a:rPr lang="en-US" sz="1600" dirty="0"/>
              <a:t>Michael </a:t>
            </a:r>
            <a:r>
              <a:rPr lang="en-US" sz="1600" dirty="0" err="1"/>
              <a:t>Pontikos</a:t>
            </a:r>
            <a:r>
              <a:rPr lang="en-US" sz="1600" dirty="0"/>
              <a:t> (MD/PHD student UTSW) </a:t>
            </a:r>
          </a:p>
          <a:p>
            <a:pPr>
              <a:lnSpc>
                <a:spcPct val="100000"/>
              </a:lnSpc>
              <a:spcBef>
                <a:spcPts val="0"/>
              </a:spcBef>
            </a:pPr>
            <a:r>
              <a:rPr lang="en-US" sz="1600" dirty="0"/>
              <a:t>Dr. David Hawke</a:t>
            </a:r>
          </a:p>
          <a:p>
            <a:pPr>
              <a:lnSpc>
                <a:spcPct val="100000"/>
              </a:lnSpc>
              <a:spcBef>
                <a:spcPts val="0"/>
              </a:spcBef>
            </a:pPr>
            <a:r>
              <a:rPr lang="en-US" sz="1600" dirty="0"/>
              <a:t>Dr. Phil Lorenzi</a:t>
            </a:r>
          </a:p>
          <a:p>
            <a:pPr>
              <a:lnSpc>
                <a:spcPct val="100000"/>
              </a:lnSpc>
              <a:spcBef>
                <a:spcPts val="0"/>
              </a:spcBef>
            </a:pPr>
            <a:r>
              <a:rPr lang="en-US" sz="1600" dirty="0"/>
              <a:t>Dr. John Weinstein</a:t>
            </a:r>
          </a:p>
          <a:p>
            <a:endParaRPr lang="en-US" sz="2000" dirty="0"/>
          </a:p>
          <a:p>
            <a:endParaRPr lang="en-US" sz="2000" dirty="0"/>
          </a:p>
          <a:p>
            <a:r>
              <a:rPr lang="en-US" sz="1600" dirty="0"/>
              <a:t>Dr. Patricia </a:t>
            </a:r>
            <a:r>
              <a:rPr lang="en-US" sz="1600" dirty="0" err="1"/>
              <a:t>Scaraffia</a:t>
            </a:r>
            <a:endParaRPr lang="en-US" sz="1600" dirty="0"/>
          </a:p>
          <a:p>
            <a:endParaRPr lang="en-US" dirty="0"/>
          </a:p>
          <a:p>
            <a:endParaRPr lang="en-US" dirty="0"/>
          </a:p>
          <a:p>
            <a:r>
              <a:rPr lang="en-US" sz="1600" dirty="0"/>
              <a:t>Dr. Shai Dagan</a:t>
            </a:r>
          </a:p>
          <a:p>
            <a:endParaRPr lang="en-US" dirty="0"/>
          </a:p>
        </p:txBody>
      </p:sp>
      <p:pic>
        <p:nvPicPr>
          <p:cNvPr id="6" name="Picture 5">
            <a:extLst>
              <a:ext uri="{FF2B5EF4-FFF2-40B4-BE49-F238E27FC236}">
                <a16:creationId xmlns:a16="http://schemas.microsoft.com/office/drawing/2014/main" id="{83938C99-5632-4FB2-86DE-8D71A6E4A143}"/>
              </a:ext>
            </a:extLst>
          </p:cNvPr>
          <p:cNvPicPr>
            <a:picLocks noChangeAspect="1"/>
          </p:cNvPicPr>
          <p:nvPr/>
        </p:nvPicPr>
        <p:blipFill>
          <a:blip r:embed="rId3"/>
          <a:stretch>
            <a:fillRect/>
          </a:stretch>
        </p:blipFill>
        <p:spPr>
          <a:xfrm>
            <a:off x="1579586" y="3616812"/>
            <a:ext cx="1861418" cy="735703"/>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43CEB84-8DA9-436A-9945-0AAB98E940B5}"/>
              </a:ext>
            </a:extLst>
          </p:cNvPr>
          <p:cNvPicPr>
            <a:picLocks noChangeAspect="1"/>
          </p:cNvPicPr>
          <p:nvPr/>
        </p:nvPicPr>
        <p:blipFill>
          <a:blip r:embed="rId4"/>
          <a:stretch>
            <a:fillRect/>
          </a:stretch>
        </p:blipFill>
        <p:spPr>
          <a:xfrm>
            <a:off x="1504353" y="653583"/>
            <a:ext cx="2011885" cy="1025667"/>
          </a:xfrm>
          <a:prstGeom prst="rect">
            <a:avLst/>
          </a:prstGeom>
        </p:spPr>
      </p:pic>
      <p:sp>
        <p:nvSpPr>
          <p:cNvPr id="18" name="Content Placeholder 17">
            <a:extLst>
              <a:ext uri="{FF2B5EF4-FFF2-40B4-BE49-F238E27FC236}">
                <a16:creationId xmlns:a16="http://schemas.microsoft.com/office/drawing/2014/main" id="{C1FDA5EE-9522-461D-8A96-41AB14125841}"/>
              </a:ext>
            </a:extLst>
          </p:cNvPr>
          <p:cNvSpPr>
            <a:spLocks noGrp="1"/>
          </p:cNvSpPr>
          <p:nvPr>
            <p:ph sz="half" idx="2"/>
          </p:nvPr>
        </p:nvSpPr>
        <p:spPr>
          <a:xfrm>
            <a:off x="4629150" y="719847"/>
            <a:ext cx="3765819" cy="5071353"/>
          </a:xfrm>
        </p:spPr>
        <p:txBody>
          <a:bodyPr>
            <a:normAutofit lnSpcReduction="10000"/>
          </a:bodyPr>
          <a:lstStyle/>
          <a:p>
            <a:pPr marL="0" indent="0">
              <a:buNone/>
            </a:pPr>
            <a:r>
              <a:rPr lang="en-US" dirty="0"/>
              <a:t>MD Anderson CC Funding:</a:t>
            </a:r>
          </a:p>
          <a:p>
            <a:pPr marL="457200" lvl="1" indent="0" defTabSz="457200">
              <a:lnSpc>
                <a:spcPct val="100000"/>
              </a:lnSpc>
              <a:spcBef>
                <a:spcPts val="0"/>
              </a:spcBef>
              <a:buNone/>
              <a:defRPr/>
            </a:pPr>
            <a:r>
              <a:rPr lang="en-US" dirty="0">
                <a:solidFill>
                  <a:schemeClr val="tx1">
                    <a:lumMod val="65000"/>
                    <a:lumOff val="35000"/>
                  </a:schemeClr>
                </a:solidFill>
                <a:cs typeface="Calibri Light" panose="020F0302020204030204" pitchFamily="34" charset="0"/>
              </a:rPr>
              <a:t>CPRIT Grant #: RP130397</a:t>
            </a:r>
          </a:p>
          <a:p>
            <a:pPr marL="457200" lvl="1" indent="0" defTabSz="457200">
              <a:lnSpc>
                <a:spcPct val="100000"/>
              </a:lnSpc>
              <a:spcBef>
                <a:spcPts val="0"/>
              </a:spcBef>
              <a:buNone/>
              <a:defRPr/>
            </a:pPr>
            <a:r>
              <a:rPr lang="en-US" dirty="0">
                <a:solidFill>
                  <a:schemeClr val="tx1">
                    <a:lumMod val="65000"/>
                    <a:lumOff val="35000"/>
                  </a:schemeClr>
                </a:solidFill>
                <a:cs typeface="Calibri Light" panose="020F0302020204030204" pitchFamily="34" charset="0"/>
              </a:rPr>
              <a:t>MDA NCI grant #: CA016672</a:t>
            </a:r>
          </a:p>
          <a:p>
            <a:pPr marL="457200" lvl="1" indent="0" defTabSz="457200">
              <a:lnSpc>
                <a:spcPct val="100000"/>
              </a:lnSpc>
              <a:spcBef>
                <a:spcPts val="0"/>
              </a:spcBef>
              <a:buNone/>
              <a:defRPr/>
            </a:pPr>
            <a:endParaRPr lang="en-US" dirty="0">
              <a:solidFill>
                <a:schemeClr val="tx1">
                  <a:lumMod val="65000"/>
                  <a:lumOff val="35000"/>
                </a:schemeClr>
              </a:solidFill>
              <a:cs typeface="Calibri Light" panose="020F0302020204030204" pitchFamily="34" charset="0"/>
            </a:endParaRPr>
          </a:p>
          <a:p>
            <a:pPr marL="457200" lvl="1" indent="0" defTabSz="457200">
              <a:lnSpc>
                <a:spcPct val="100000"/>
              </a:lnSpc>
              <a:spcBef>
                <a:spcPts val="0"/>
              </a:spcBef>
              <a:buNone/>
              <a:defRPr/>
            </a:pPr>
            <a:endParaRPr lang="en-US" dirty="0">
              <a:solidFill>
                <a:schemeClr val="tx1">
                  <a:lumMod val="65000"/>
                  <a:lumOff val="35000"/>
                </a:schemeClr>
              </a:solidFill>
              <a:cs typeface="Calibri Light" panose="020F0302020204030204" pitchFamily="34" charset="0"/>
            </a:endParaRPr>
          </a:p>
          <a:p>
            <a:pPr marL="0" indent="0">
              <a:buNone/>
            </a:pPr>
            <a:r>
              <a:rPr lang="en-US" dirty="0"/>
              <a:t>Tulane Funding:</a:t>
            </a:r>
          </a:p>
          <a:p>
            <a:pPr marL="457200" lvl="1" indent="0" defTabSz="457200">
              <a:lnSpc>
                <a:spcPct val="100000"/>
              </a:lnSpc>
              <a:spcBef>
                <a:spcPts val="0"/>
              </a:spcBef>
              <a:buNone/>
              <a:defRPr/>
            </a:pPr>
            <a:r>
              <a:rPr lang="en-US" sz="1600" dirty="0">
                <a:solidFill>
                  <a:schemeClr val="tx1">
                    <a:lumMod val="65000"/>
                    <a:lumOff val="35000"/>
                  </a:schemeClr>
                </a:solidFill>
                <a:cs typeface="Calibri Light" panose="020F0302020204030204" pitchFamily="34" charset="0"/>
              </a:rPr>
              <a:t>NIH Grant (R01 AI088092) </a:t>
            </a:r>
          </a:p>
          <a:p>
            <a:pPr marL="457200" lvl="1" indent="0" defTabSz="457200">
              <a:lnSpc>
                <a:spcPct val="100000"/>
              </a:lnSpc>
              <a:spcBef>
                <a:spcPts val="0"/>
              </a:spcBef>
              <a:buNone/>
              <a:defRPr/>
            </a:pPr>
            <a:r>
              <a:rPr lang="en-US" sz="1600" dirty="0">
                <a:solidFill>
                  <a:schemeClr val="tx1">
                    <a:lumMod val="65000"/>
                    <a:lumOff val="35000"/>
                  </a:schemeClr>
                </a:solidFill>
                <a:cs typeface="Calibri Light" panose="020F0302020204030204" pitchFamily="34" charset="0"/>
              </a:rPr>
              <a:t>Corine Adams Baines Professorship</a:t>
            </a:r>
          </a:p>
          <a:p>
            <a:pPr marL="457200" lvl="1" indent="0" defTabSz="457200">
              <a:lnSpc>
                <a:spcPct val="100000"/>
              </a:lnSpc>
              <a:spcBef>
                <a:spcPts val="0"/>
              </a:spcBef>
              <a:buNone/>
              <a:defRPr/>
            </a:pPr>
            <a:r>
              <a:rPr lang="en-US" sz="1600" dirty="0">
                <a:solidFill>
                  <a:schemeClr val="tx1">
                    <a:lumMod val="65000"/>
                    <a:lumOff val="35000"/>
                  </a:schemeClr>
                </a:solidFill>
                <a:cs typeface="Calibri Light" panose="020F0302020204030204" pitchFamily="34" charset="0"/>
              </a:rPr>
              <a:t>COR Fellowship </a:t>
            </a:r>
          </a:p>
          <a:p>
            <a:pPr marL="457200" lvl="1" indent="0" defTabSz="457200">
              <a:lnSpc>
                <a:spcPct val="100000"/>
              </a:lnSpc>
              <a:spcBef>
                <a:spcPts val="0"/>
              </a:spcBef>
              <a:buNone/>
              <a:defRPr/>
            </a:pPr>
            <a:r>
              <a:rPr lang="en-US" sz="1600" dirty="0">
                <a:solidFill>
                  <a:schemeClr val="tx1">
                    <a:lumMod val="65000"/>
                    <a:lumOff val="35000"/>
                  </a:schemeClr>
                </a:solidFill>
                <a:cs typeface="Calibri Light" panose="020F0302020204030204" pitchFamily="34" charset="0"/>
              </a:rPr>
              <a:t>VBIDRC Pilot Grant </a:t>
            </a:r>
          </a:p>
          <a:p>
            <a:pPr marL="457200" lvl="1" indent="0" defTabSz="457200">
              <a:lnSpc>
                <a:spcPct val="100000"/>
              </a:lnSpc>
              <a:spcBef>
                <a:spcPts val="0"/>
              </a:spcBef>
              <a:buNone/>
              <a:defRPr/>
            </a:pPr>
            <a:r>
              <a:rPr lang="en-US" sz="1600" dirty="0">
                <a:solidFill>
                  <a:schemeClr val="tx1">
                    <a:lumMod val="65000"/>
                    <a:lumOff val="35000"/>
                  </a:schemeClr>
                </a:solidFill>
                <a:cs typeface="Calibri Light" panose="020F0302020204030204" pitchFamily="34" charset="0"/>
              </a:rPr>
              <a:t>Carol Lavin Bernick Faculty Grants</a:t>
            </a:r>
          </a:p>
          <a:p>
            <a:endParaRPr lang="en-US" dirty="0"/>
          </a:p>
          <a:p>
            <a:endParaRPr lang="en-US" dirty="0"/>
          </a:p>
        </p:txBody>
      </p:sp>
      <p:pic>
        <p:nvPicPr>
          <p:cNvPr id="20" name="Picture 19">
            <a:extLst>
              <a:ext uri="{FF2B5EF4-FFF2-40B4-BE49-F238E27FC236}">
                <a16:creationId xmlns:a16="http://schemas.microsoft.com/office/drawing/2014/main" id="{4B5A2DE4-394B-46C1-84CF-A71666F73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792" y="4963938"/>
            <a:ext cx="1724013" cy="753543"/>
          </a:xfrm>
          <a:prstGeom prst="rect">
            <a:avLst/>
          </a:prstGeom>
        </p:spPr>
      </p:pic>
    </p:spTree>
    <p:extLst>
      <p:ext uri="{BB962C8B-B14F-4D97-AF65-F5344CB8AC3E}">
        <p14:creationId xmlns:p14="http://schemas.microsoft.com/office/powerpoint/2010/main" val="1761984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F396-52A5-4894-87EA-DE600C3DE031}"/>
              </a:ext>
            </a:extLst>
          </p:cNvPr>
          <p:cNvSpPr>
            <a:spLocks noGrp="1"/>
          </p:cNvSpPr>
          <p:nvPr>
            <p:ph type="title"/>
          </p:nvPr>
        </p:nvSpPr>
        <p:spPr>
          <a:xfrm>
            <a:off x="0" y="2230975"/>
            <a:ext cx="9144000" cy="648412"/>
          </a:xfrm>
        </p:spPr>
        <p:txBody>
          <a:bodyPr>
            <a:normAutofit/>
          </a:bodyPr>
          <a:lstStyle/>
          <a:p>
            <a:pPr algn="ctr"/>
            <a:r>
              <a:rPr lang="en-US" dirty="0"/>
              <a:t>Questions</a:t>
            </a:r>
          </a:p>
        </p:txBody>
      </p:sp>
    </p:spTree>
    <p:extLst>
      <p:ext uri="{BB962C8B-B14F-4D97-AF65-F5344CB8AC3E}">
        <p14:creationId xmlns:p14="http://schemas.microsoft.com/office/powerpoint/2010/main" val="2536704514"/>
      </p:ext>
    </p:extLst>
  </p:cSld>
  <p:clrMapOvr>
    <a:masterClrMapping/>
  </p:clrMapOvr>
  <mc:AlternateContent xmlns:mc="http://schemas.openxmlformats.org/markup-compatibility/2006" xmlns:p14="http://schemas.microsoft.com/office/powerpoint/2010/main">
    <mc:Choice Requires="p14">
      <p:transition spd="slow" p14:dur="2000" advTm="13260"/>
    </mc:Choice>
    <mc:Fallback xmlns="">
      <p:transition spd="slow" advTm="132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2974-A92C-4486-8CA0-751AEA6D94C6}"/>
              </a:ext>
            </a:extLst>
          </p:cNvPr>
          <p:cNvSpPr>
            <a:spLocks noGrp="1"/>
          </p:cNvSpPr>
          <p:nvPr>
            <p:ph type="title"/>
          </p:nvPr>
        </p:nvSpPr>
        <p:spPr>
          <a:xfrm>
            <a:off x="893688" y="0"/>
            <a:ext cx="7429499" cy="479549"/>
          </a:xfrm>
        </p:spPr>
        <p:txBody>
          <a:bodyPr>
            <a:normAutofit/>
          </a:bodyPr>
          <a:lstStyle/>
          <a:p>
            <a:pPr algn="ctr"/>
            <a:r>
              <a:rPr lang="en-US" sz="2400" dirty="0"/>
              <a:t>I. isotopically-labeled background</a:t>
            </a:r>
          </a:p>
        </p:txBody>
      </p:sp>
      <p:grpSp>
        <p:nvGrpSpPr>
          <p:cNvPr id="6" name="Group 5"/>
          <p:cNvGrpSpPr/>
          <p:nvPr/>
        </p:nvGrpSpPr>
        <p:grpSpPr>
          <a:xfrm>
            <a:off x="3222228" y="624466"/>
            <a:ext cx="2764215" cy="2103631"/>
            <a:chOff x="247959" y="488955"/>
            <a:chExt cx="2764215" cy="2103631"/>
          </a:xfrm>
          <a:effectLst>
            <a:outerShdw blurRad="63500" sx="104000" sy="104000" algn="ctr" rotWithShape="0">
              <a:prstClr val="black">
                <a:alpha val="65000"/>
              </a:prstClr>
            </a:outerShdw>
          </a:effectLst>
        </p:grpSpPr>
        <p:sp>
          <p:nvSpPr>
            <p:cNvPr id="3" name="Rounded Rectangle 2"/>
            <p:cNvSpPr/>
            <p:nvPr/>
          </p:nvSpPr>
          <p:spPr>
            <a:xfrm>
              <a:off x="247959" y="488955"/>
              <a:ext cx="2764215" cy="2103631"/>
            </a:xfrm>
            <a:prstGeom prst="roundRect">
              <a:avLst/>
            </a:prstGeom>
            <a:solidFill>
              <a:schemeClr val="tx1"/>
            </a:solidFill>
            <a:ln w="12700">
              <a:solidFill>
                <a:schemeClr val="bg1"/>
              </a:solidFill>
            </a:ln>
            <a:effectLst>
              <a:outerShdw blurRad="50800" dist="38100" dir="8100000" sx="104000" sy="104000" algn="t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690257" y="806187"/>
              <a:ext cx="1934213" cy="1601733"/>
            </a:xfrm>
            <a:prstGeom prst="rect">
              <a:avLst/>
            </a:prstGeom>
          </p:spPr>
        </p:pic>
        <p:sp>
          <p:nvSpPr>
            <p:cNvPr id="12" name="TextBox 11"/>
            <p:cNvSpPr txBox="1"/>
            <p:nvPr/>
          </p:nvSpPr>
          <p:spPr>
            <a:xfrm>
              <a:off x="716895" y="524696"/>
              <a:ext cx="1763624" cy="369332"/>
            </a:xfrm>
            <a:prstGeom prst="rect">
              <a:avLst/>
            </a:prstGeom>
            <a:noFill/>
          </p:spPr>
          <p:txBody>
            <a:bodyPr wrap="none" rtlCol="0">
              <a:spAutoFit/>
            </a:bodyPr>
            <a:lstStyle/>
            <a:p>
              <a:pPr algn="ctr"/>
              <a:r>
                <a:rPr lang="en-US" dirty="0">
                  <a:solidFill>
                    <a:schemeClr val="bg1"/>
                  </a:solidFill>
                </a:rPr>
                <a:t>Monoisotopic Ala</a:t>
              </a:r>
            </a:p>
          </p:txBody>
        </p:sp>
        <p:sp>
          <p:nvSpPr>
            <p:cNvPr id="14" name="TextBox 13"/>
            <p:cNvSpPr txBox="1"/>
            <p:nvPr/>
          </p:nvSpPr>
          <p:spPr>
            <a:xfrm>
              <a:off x="963809" y="2223254"/>
              <a:ext cx="1140056" cy="369332"/>
            </a:xfrm>
            <a:prstGeom prst="rect">
              <a:avLst/>
            </a:prstGeom>
            <a:noFill/>
          </p:spPr>
          <p:txBody>
            <a:bodyPr wrap="none" rtlCol="0">
              <a:spAutoFit/>
            </a:bodyPr>
            <a:lstStyle/>
            <a:p>
              <a:pPr algn="ctr"/>
              <a:r>
                <a:rPr lang="en-US" dirty="0">
                  <a:solidFill>
                    <a:schemeClr val="bg1"/>
                  </a:solidFill>
                </a:rPr>
                <a:t>[</a:t>
              </a:r>
              <a:r>
                <a:rPr lang="en-US" baseline="30000" dirty="0">
                  <a:solidFill>
                    <a:schemeClr val="bg1"/>
                  </a:solidFill>
                </a:rPr>
                <a:t>13</a:t>
              </a:r>
              <a:r>
                <a:rPr lang="en-US" dirty="0">
                  <a:solidFill>
                    <a:schemeClr val="bg1"/>
                  </a:solidFill>
                </a:rPr>
                <a:t>C</a:t>
              </a:r>
              <a:r>
                <a:rPr lang="en-US" baseline="-25000" dirty="0">
                  <a:solidFill>
                    <a:schemeClr val="bg1"/>
                  </a:solidFill>
                </a:rPr>
                <a:t>0</a:t>
              </a:r>
              <a:r>
                <a:rPr lang="en-US" dirty="0">
                  <a:solidFill>
                    <a:schemeClr val="bg1"/>
                  </a:solidFill>
                </a:rPr>
                <a:t>]-Ala</a:t>
              </a:r>
            </a:p>
          </p:txBody>
        </p:sp>
      </p:grpSp>
      <p:grpSp>
        <p:nvGrpSpPr>
          <p:cNvPr id="13" name="Group 12"/>
          <p:cNvGrpSpPr/>
          <p:nvPr/>
        </p:nvGrpSpPr>
        <p:grpSpPr>
          <a:xfrm>
            <a:off x="1580053" y="1466276"/>
            <a:ext cx="5985845" cy="2147578"/>
            <a:chOff x="1580053" y="1466276"/>
            <a:chExt cx="5985845" cy="2147578"/>
          </a:xfrm>
        </p:grpSpPr>
        <p:sp>
          <p:nvSpPr>
            <p:cNvPr id="17" name="Rounded Rectangle 16"/>
            <p:cNvSpPr/>
            <p:nvPr/>
          </p:nvSpPr>
          <p:spPr>
            <a:xfrm>
              <a:off x="1580053" y="1494631"/>
              <a:ext cx="5985845" cy="2103631"/>
            </a:xfrm>
            <a:prstGeom prst="roundRect">
              <a:avLst/>
            </a:prstGeom>
            <a:solidFill>
              <a:schemeClr val="tx1"/>
            </a:solidFill>
            <a:ln>
              <a:solidFill>
                <a:schemeClr val="bg1"/>
              </a:solidFill>
            </a:ln>
            <a:effectLst>
              <a:outerShdw blurRad="63500" sx="104000" sy="1040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p:cNvSpPr txBox="1"/>
            <p:nvPr/>
          </p:nvSpPr>
          <p:spPr>
            <a:xfrm>
              <a:off x="1864802" y="3239693"/>
              <a:ext cx="1301959" cy="369332"/>
            </a:xfrm>
            <a:prstGeom prst="rect">
              <a:avLst/>
            </a:prstGeom>
            <a:noFill/>
          </p:spPr>
          <p:txBody>
            <a:bodyPr wrap="none" rtlCol="0">
              <a:spAutoFit/>
            </a:bodyPr>
            <a:lstStyle/>
            <a:p>
              <a:r>
                <a:rPr lang="en-US" dirty="0">
                  <a:solidFill>
                    <a:schemeClr val="bg1"/>
                  </a:solidFill>
                </a:rPr>
                <a:t>[3-</a:t>
              </a:r>
              <a:r>
                <a:rPr lang="en-US" baseline="30000" dirty="0">
                  <a:solidFill>
                    <a:schemeClr val="bg1"/>
                  </a:solidFill>
                </a:rPr>
                <a:t>13</a:t>
              </a:r>
              <a:r>
                <a:rPr lang="en-US" dirty="0">
                  <a:solidFill>
                    <a:schemeClr val="bg1"/>
                  </a:solidFill>
                </a:rPr>
                <a:t>C</a:t>
              </a:r>
              <a:r>
                <a:rPr lang="en-US" baseline="-25000" dirty="0">
                  <a:solidFill>
                    <a:schemeClr val="bg1"/>
                  </a:solidFill>
                </a:rPr>
                <a:t>1</a:t>
              </a:r>
              <a:r>
                <a:rPr lang="en-US" dirty="0">
                  <a:solidFill>
                    <a:schemeClr val="bg1"/>
                  </a:solidFill>
                </a:rPr>
                <a:t>]-Ala</a:t>
              </a:r>
            </a:p>
          </p:txBody>
        </p:sp>
        <p:sp>
          <p:nvSpPr>
            <p:cNvPr id="22" name="TextBox 21"/>
            <p:cNvSpPr txBox="1"/>
            <p:nvPr/>
          </p:nvSpPr>
          <p:spPr>
            <a:xfrm>
              <a:off x="3734422" y="3239693"/>
              <a:ext cx="1443024" cy="369332"/>
            </a:xfrm>
            <a:prstGeom prst="rect">
              <a:avLst/>
            </a:prstGeom>
            <a:noFill/>
          </p:spPr>
          <p:txBody>
            <a:bodyPr wrap="none" rtlCol="0">
              <a:spAutoFit/>
            </a:bodyPr>
            <a:lstStyle/>
            <a:p>
              <a:r>
                <a:rPr lang="en-US" dirty="0">
                  <a:solidFill>
                    <a:schemeClr val="bg1"/>
                  </a:solidFill>
                </a:rPr>
                <a:t>[2a-</a:t>
              </a:r>
              <a:r>
                <a:rPr lang="en-US" baseline="30000" dirty="0">
                  <a:solidFill>
                    <a:schemeClr val="bg1"/>
                  </a:solidFill>
                </a:rPr>
                <a:t>15</a:t>
              </a:r>
              <a:r>
                <a:rPr lang="en-US" dirty="0">
                  <a:solidFill>
                    <a:schemeClr val="bg1"/>
                  </a:solidFill>
                </a:rPr>
                <a:t>N</a:t>
              </a:r>
              <a:r>
                <a:rPr lang="en-US" baseline="-25000" dirty="0">
                  <a:solidFill>
                    <a:schemeClr val="bg1"/>
                  </a:solidFill>
                </a:rPr>
                <a:t>1</a:t>
              </a:r>
              <a:r>
                <a:rPr lang="en-US" dirty="0">
                  <a:solidFill>
                    <a:schemeClr val="bg1"/>
                  </a:solidFill>
                </a:rPr>
                <a:t>]-Ala</a:t>
              </a:r>
            </a:p>
          </p:txBody>
        </p:sp>
        <p:sp>
          <p:nvSpPr>
            <p:cNvPr id="24" name="TextBox 23"/>
            <p:cNvSpPr txBox="1"/>
            <p:nvPr/>
          </p:nvSpPr>
          <p:spPr>
            <a:xfrm>
              <a:off x="5744903" y="3244522"/>
              <a:ext cx="1358064" cy="369332"/>
            </a:xfrm>
            <a:prstGeom prst="rect">
              <a:avLst/>
            </a:prstGeom>
            <a:noFill/>
          </p:spPr>
          <p:txBody>
            <a:bodyPr wrap="none" rtlCol="0">
              <a:spAutoFit/>
            </a:bodyPr>
            <a:lstStyle/>
            <a:p>
              <a:r>
                <a:rPr lang="en-US" dirty="0">
                  <a:solidFill>
                    <a:schemeClr val="bg1"/>
                  </a:solidFill>
                </a:rPr>
                <a:t>[2b-</a:t>
              </a:r>
              <a:r>
                <a:rPr lang="en-US" baseline="30000" dirty="0">
                  <a:solidFill>
                    <a:schemeClr val="bg1"/>
                  </a:solidFill>
                </a:rPr>
                <a:t>2</a:t>
              </a:r>
              <a:r>
                <a:rPr lang="en-US" dirty="0">
                  <a:solidFill>
                    <a:schemeClr val="bg1"/>
                  </a:solidFill>
                </a:rPr>
                <a:t>H</a:t>
              </a:r>
              <a:r>
                <a:rPr lang="en-US" baseline="-25000" dirty="0">
                  <a:solidFill>
                    <a:schemeClr val="bg1"/>
                  </a:solidFill>
                </a:rPr>
                <a:t>1</a:t>
              </a:r>
              <a:r>
                <a:rPr lang="en-US" dirty="0">
                  <a:solidFill>
                    <a:schemeClr val="bg1"/>
                  </a:solidFill>
                </a:rPr>
                <a:t>]-Ala</a:t>
              </a:r>
            </a:p>
          </p:txBody>
        </p:sp>
        <p:sp>
          <p:nvSpPr>
            <p:cNvPr id="27" name="TextBox 26"/>
            <p:cNvSpPr txBox="1"/>
            <p:nvPr/>
          </p:nvSpPr>
          <p:spPr>
            <a:xfrm>
              <a:off x="3151892" y="1466276"/>
              <a:ext cx="2643672" cy="369332"/>
            </a:xfrm>
            <a:prstGeom prst="rect">
              <a:avLst/>
            </a:prstGeom>
            <a:noFill/>
          </p:spPr>
          <p:txBody>
            <a:bodyPr wrap="none" rtlCol="0">
              <a:spAutoFit/>
            </a:bodyPr>
            <a:lstStyle/>
            <a:p>
              <a:r>
                <a:rPr lang="en-US" dirty="0">
                  <a:solidFill>
                    <a:schemeClr val="bg1"/>
                  </a:solidFill>
                </a:rPr>
                <a:t>Di-isotopically labeled Ala</a:t>
              </a:r>
            </a:p>
          </p:txBody>
        </p:sp>
        <p:pic>
          <p:nvPicPr>
            <p:cNvPr id="9" name="Picture 8"/>
            <p:cNvPicPr>
              <a:picLocks noChangeAspect="1"/>
            </p:cNvPicPr>
            <p:nvPr/>
          </p:nvPicPr>
          <p:blipFill>
            <a:blip r:embed="rId4"/>
            <a:stretch>
              <a:fillRect/>
            </a:stretch>
          </p:blipFill>
          <p:spPr>
            <a:xfrm>
              <a:off x="1711059" y="1767067"/>
              <a:ext cx="1934213" cy="1601733"/>
            </a:xfrm>
            <a:prstGeom prst="rect">
              <a:avLst/>
            </a:prstGeom>
          </p:spPr>
        </p:pic>
        <p:pic>
          <p:nvPicPr>
            <p:cNvPr id="10" name="Picture 9"/>
            <p:cNvPicPr>
              <a:picLocks noChangeAspect="1"/>
            </p:cNvPicPr>
            <p:nvPr/>
          </p:nvPicPr>
          <p:blipFill>
            <a:blip r:embed="rId5"/>
            <a:stretch>
              <a:fillRect/>
            </a:stretch>
          </p:blipFill>
          <p:spPr>
            <a:xfrm>
              <a:off x="3645272" y="1769420"/>
              <a:ext cx="1934213" cy="1601733"/>
            </a:xfrm>
            <a:prstGeom prst="rect">
              <a:avLst/>
            </a:prstGeom>
          </p:spPr>
        </p:pic>
        <p:pic>
          <p:nvPicPr>
            <p:cNvPr id="11" name="Picture 10"/>
            <p:cNvPicPr>
              <a:picLocks noChangeAspect="1"/>
            </p:cNvPicPr>
            <p:nvPr/>
          </p:nvPicPr>
          <p:blipFill>
            <a:blip r:embed="rId6"/>
            <a:stretch>
              <a:fillRect/>
            </a:stretch>
          </p:blipFill>
          <p:spPr>
            <a:xfrm>
              <a:off x="5598739" y="1762761"/>
              <a:ext cx="1934213" cy="1601733"/>
            </a:xfrm>
            <a:prstGeom prst="rect">
              <a:avLst/>
            </a:prstGeom>
          </p:spPr>
        </p:pic>
      </p:grpSp>
      <p:grpSp>
        <p:nvGrpSpPr>
          <p:cNvPr id="37" name="Group 36"/>
          <p:cNvGrpSpPr/>
          <p:nvPr/>
        </p:nvGrpSpPr>
        <p:grpSpPr>
          <a:xfrm>
            <a:off x="416602" y="2336360"/>
            <a:ext cx="8323729" cy="3899991"/>
            <a:chOff x="416602" y="2336360"/>
            <a:chExt cx="8323729" cy="3899991"/>
          </a:xfrm>
        </p:grpSpPr>
        <p:grpSp>
          <p:nvGrpSpPr>
            <p:cNvPr id="5" name="Group 4"/>
            <p:cNvGrpSpPr/>
            <p:nvPr/>
          </p:nvGrpSpPr>
          <p:grpSpPr>
            <a:xfrm>
              <a:off x="416602" y="2336360"/>
              <a:ext cx="8323729" cy="3899991"/>
              <a:chOff x="619715" y="2747148"/>
              <a:chExt cx="8323729" cy="3899991"/>
            </a:xfrm>
          </p:grpSpPr>
          <p:grpSp>
            <p:nvGrpSpPr>
              <p:cNvPr id="4" name="Group 3"/>
              <p:cNvGrpSpPr/>
              <p:nvPr/>
            </p:nvGrpSpPr>
            <p:grpSpPr>
              <a:xfrm>
                <a:off x="619715" y="2747148"/>
                <a:ext cx="8323729" cy="3899991"/>
                <a:chOff x="619715" y="2747148"/>
                <a:chExt cx="8323729" cy="3899991"/>
              </a:xfrm>
            </p:grpSpPr>
            <p:grpSp>
              <p:nvGrpSpPr>
                <p:cNvPr id="29" name="Group 28"/>
                <p:cNvGrpSpPr/>
                <p:nvPr/>
              </p:nvGrpSpPr>
              <p:grpSpPr>
                <a:xfrm>
                  <a:off x="619715" y="2747148"/>
                  <a:ext cx="8323729" cy="3899991"/>
                  <a:chOff x="3067272" y="377749"/>
                  <a:chExt cx="5985845" cy="2237131"/>
                </a:xfrm>
                <a:effectLst/>
              </p:grpSpPr>
              <p:grpSp>
                <p:nvGrpSpPr>
                  <p:cNvPr id="30" name="Group 29"/>
                  <p:cNvGrpSpPr/>
                  <p:nvPr/>
                </p:nvGrpSpPr>
                <p:grpSpPr>
                  <a:xfrm>
                    <a:off x="3067272" y="377749"/>
                    <a:ext cx="5985845" cy="2237131"/>
                    <a:chOff x="751132" y="3869400"/>
                    <a:chExt cx="5985845" cy="2237131"/>
                  </a:xfrm>
                </p:grpSpPr>
                <p:sp>
                  <p:nvSpPr>
                    <p:cNvPr id="32" name="Rounded Rectangle 31"/>
                    <p:cNvSpPr/>
                    <p:nvPr/>
                  </p:nvSpPr>
                  <p:spPr>
                    <a:xfrm>
                      <a:off x="751132" y="3869400"/>
                      <a:ext cx="5985845" cy="2237131"/>
                    </a:xfrm>
                    <a:prstGeom prst="roundRect">
                      <a:avLst/>
                    </a:prstGeom>
                    <a:solidFill>
                      <a:schemeClr val="tx1"/>
                    </a:solidFill>
                    <a:ln>
                      <a:solidFill>
                        <a:schemeClr val="tx1"/>
                      </a:solidFill>
                    </a:ln>
                    <a:effectLst>
                      <a:outerShdw blurRad="63500" sx="104000" sy="104000" algn="ctr" rotWithShape="0">
                        <a:schemeClr val="bg1">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TextBox 33"/>
                    <p:cNvSpPr txBox="1"/>
                    <p:nvPr/>
                  </p:nvSpPr>
                  <p:spPr>
                    <a:xfrm>
                      <a:off x="1079587" y="4924437"/>
                      <a:ext cx="1064235" cy="211858"/>
                    </a:xfrm>
                    <a:prstGeom prst="rect">
                      <a:avLst/>
                    </a:prstGeom>
                    <a:noFill/>
                  </p:spPr>
                  <p:txBody>
                    <a:bodyPr wrap="none" rtlCol="0">
                      <a:spAutoFit/>
                    </a:bodyPr>
                    <a:lstStyle/>
                    <a:p>
                      <a:r>
                        <a:rPr lang="en-US" dirty="0">
                          <a:solidFill>
                            <a:schemeClr val="bg1"/>
                          </a:solidFill>
                        </a:rPr>
                        <a:t>[1,3-</a:t>
                      </a:r>
                      <a:r>
                        <a:rPr lang="en-US" baseline="30000" dirty="0">
                          <a:solidFill>
                            <a:schemeClr val="bg1"/>
                          </a:solidFill>
                        </a:rPr>
                        <a:t>13</a:t>
                      </a:r>
                      <a:r>
                        <a:rPr lang="en-US" dirty="0">
                          <a:solidFill>
                            <a:schemeClr val="bg1"/>
                          </a:solidFill>
                        </a:rPr>
                        <a:t>C</a:t>
                      </a:r>
                      <a:r>
                        <a:rPr lang="en-US" baseline="-25000" dirty="0">
                          <a:solidFill>
                            <a:schemeClr val="bg1"/>
                          </a:solidFill>
                        </a:rPr>
                        <a:t>2</a:t>
                      </a:r>
                      <a:r>
                        <a:rPr lang="en-US" dirty="0">
                          <a:solidFill>
                            <a:schemeClr val="bg1"/>
                          </a:solidFill>
                        </a:rPr>
                        <a:t>]-Ala</a:t>
                      </a:r>
                    </a:p>
                  </p:txBody>
                </p:sp>
                <p:sp>
                  <p:nvSpPr>
                    <p:cNvPr id="36" name="TextBox 35"/>
                    <p:cNvSpPr txBox="1"/>
                    <p:nvPr/>
                  </p:nvSpPr>
                  <p:spPr>
                    <a:xfrm>
                      <a:off x="1817758" y="5880248"/>
                      <a:ext cx="1550704" cy="211858"/>
                    </a:xfrm>
                    <a:prstGeom prst="rect">
                      <a:avLst/>
                    </a:prstGeom>
                    <a:noFill/>
                  </p:spPr>
                  <p:txBody>
                    <a:bodyPr wrap="none" rtlCol="0">
                      <a:spAutoFit/>
                    </a:bodyPr>
                    <a:lstStyle/>
                    <a:p>
                      <a:r>
                        <a:rPr lang="en-US" dirty="0">
                          <a:solidFill>
                            <a:schemeClr val="bg1"/>
                          </a:solidFill>
                        </a:rPr>
                        <a:t>[3-</a:t>
                      </a:r>
                      <a:r>
                        <a:rPr lang="en-US" baseline="30000" dirty="0">
                          <a:solidFill>
                            <a:schemeClr val="bg1"/>
                          </a:solidFill>
                        </a:rPr>
                        <a:t>13</a:t>
                      </a:r>
                      <a:r>
                        <a:rPr lang="en-US" dirty="0">
                          <a:solidFill>
                            <a:schemeClr val="bg1"/>
                          </a:solidFill>
                        </a:rPr>
                        <a:t>C</a:t>
                      </a:r>
                      <a:r>
                        <a:rPr lang="en-US" baseline="-25000" dirty="0">
                          <a:solidFill>
                            <a:schemeClr val="bg1"/>
                          </a:solidFill>
                        </a:rPr>
                        <a:t>1</a:t>
                      </a:r>
                      <a:r>
                        <a:rPr lang="en-US" dirty="0">
                          <a:solidFill>
                            <a:schemeClr val="bg1"/>
                          </a:solidFill>
                        </a:rPr>
                        <a:t>, 2a-</a:t>
                      </a:r>
                      <a:r>
                        <a:rPr lang="en-US" baseline="30000" dirty="0">
                          <a:solidFill>
                            <a:schemeClr val="bg1"/>
                          </a:solidFill>
                        </a:rPr>
                        <a:t>15</a:t>
                      </a:r>
                      <a:r>
                        <a:rPr lang="en-US" dirty="0">
                          <a:solidFill>
                            <a:schemeClr val="bg1"/>
                          </a:solidFill>
                        </a:rPr>
                        <a:t>N</a:t>
                      </a:r>
                      <a:r>
                        <a:rPr lang="en-US" baseline="-25000" dirty="0">
                          <a:solidFill>
                            <a:schemeClr val="bg1"/>
                          </a:solidFill>
                        </a:rPr>
                        <a:t>1</a:t>
                      </a:r>
                      <a:r>
                        <a:rPr lang="en-US" dirty="0">
                          <a:solidFill>
                            <a:schemeClr val="bg1"/>
                          </a:solidFill>
                        </a:rPr>
                        <a:t>]-Ala</a:t>
                      </a:r>
                    </a:p>
                  </p:txBody>
                </p:sp>
                <p:sp>
                  <p:nvSpPr>
                    <p:cNvPr id="38" name="TextBox 37"/>
                    <p:cNvSpPr txBox="1"/>
                    <p:nvPr/>
                  </p:nvSpPr>
                  <p:spPr>
                    <a:xfrm>
                      <a:off x="4295596" y="5882226"/>
                      <a:ext cx="1359344" cy="211858"/>
                    </a:xfrm>
                    <a:prstGeom prst="rect">
                      <a:avLst/>
                    </a:prstGeom>
                    <a:noFill/>
                  </p:spPr>
                  <p:txBody>
                    <a:bodyPr wrap="none" rtlCol="0">
                      <a:spAutoFit/>
                    </a:bodyPr>
                    <a:lstStyle/>
                    <a:p>
                      <a:r>
                        <a:rPr lang="en-US" dirty="0">
                          <a:solidFill>
                            <a:schemeClr val="bg1"/>
                          </a:solidFill>
                        </a:rPr>
                        <a:t>[2a,a, 2b-</a:t>
                      </a:r>
                      <a:r>
                        <a:rPr lang="en-US" baseline="30000" dirty="0">
                          <a:solidFill>
                            <a:schemeClr val="bg1"/>
                          </a:solidFill>
                        </a:rPr>
                        <a:t>2</a:t>
                      </a:r>
                      <a:r>
                        <a:rPr lang="en-US" dirty="0">
                          <a:solidFill>
                            <a:schemeClr val="bg1"/>
                          </a:solidFill>
                        </a:rPr>
                        <a:t>H</a:t>
                      </a:r>
                      <a:r>
                        <a:rPr lang="en-US" baseline="-25000" dirty="0">
                          <a:solidFill>
                            <a:schemeClr val="bg1"/>
                          </a:solidFill>
                        </a:rPr>
                        <a:t>2</a:t>
                      </a:r>
                      <a:r>
                        <a:rPr lang="en-US" dirty="0">
                          <a:solidFill>
                            <a:schemeClr val="bg1"/>
                          </a:solidFill>
                        </a:rPr>
                        <a:t>]-Ala</a:t>
                      </a:r>
                    </a:p>
                  </p:txBody>
                </p:sp>
              </p:grpSp>
              <p:sp>
                <p:nvSpPr>
                  <p:cNvPr id="31" name="TextBox 30"/>
                  <p:cNvSpPr txBox="1"/>
                  <p:nvPr/>
                </p:nvSpPr>
                <p:spPr>
                  <a:xfrm>
                    <a:off x="5200983" y="423580"/>
                    <a:ext cx="2381665" cy="211858"/>
                  </a:xfrm>
                  <a:prstGeom prst="rect">
                    <a:avLst/>
                  </a:prstGeom>
                  <a:noFill/>
                </p:spPr>
                <p:txBody>
                  <a:bodyPr wrap="none" rtlCol="0">
                    <a:spAutoFit/>
                  </a:bodyPr>
                  <a:lstStyle/>
                  <a:p>
                    <a:r>
                      <a:rPr lang="en-US" dirty="0">
                        <a:solidFill>
                          <a:schemeClr val="bg1"/>
                        </a:solidFill>
                      </a:rPr>
                      <a:t>Di &amp; Poly-isotopically labeled Ala</a:t>
                    </a:r>
                  </a:p>
                </p:txBody>
              </p:sp>
            </p:grpSp>
            <p:sp>
              <p:nvSpPr>
                <p:cNvPr id="42" name="TextBox 41"/>
                <p:cNvSpPr txBox="1"/>
                <p:nvPr/>
              </p:nvSpPr>
              <p:spPr>
                <a:xfrm>
                  <a:off x="3803818" y="4608422"/>
                  <a:ext cx="2071401" cy="369332"/>
                </a:xfrm>
                <a:prstGeom prst="rect">
                  <a:avLst/>
                </a:prstGeom>
                <a:noFill/>
              </p:spPr>
              <p:txBody>
                <a:bodyPr wrap="none" rtlCol="0">
                  <a:spAutoFit/>
                </a:bodyPr>
                <a:lstStyle/>
                <a:p>
                  <a:r>
                    <a:rPr lang="en-US" dirty="0">
                      <a:solidFill>
                        <a:schemeClr val="bg1"/>
                      </a:solidFill>
                    </a:rPr>
                    <a:t>[3-</a:t>
                  </a:r>
                  <a:r>
                    <a:rPr lang="en-US" baseline="30000" dirty="0">
                      <a:solidFill>
                        <a:schemeClr val="bg1"/>
                      </a:solidFill>
                    </a:rPr>
                    <a:t>13</a:t>
                  </a:r>
                  <a:r>
                    <a:rPr lang="en-US" dirty="0">
                      <a:solidFill>
                        <a:schemeClr val="bg1"/>
                      </a:solidFill>
                    </a:rPr>
                    <a:t>C</a:t>
                  </a:r>
                  <a:r>
                    <a:rPr lang="en-US" baseline="-25000" dirty="0">
                      <a:solidFill>
                        <a:schemeClr val="bg1"/>
                      </a:solidFill>
                    </a:rPr>
                    <a:t>1</a:t>
                  </a:r>
                  <a:r>
                    <a:rPr lang="en-US" dirty="0">
                      <a:solidFill>
                        <a:schemeClr val="bg1"/>
                      </a:solidFill>
                    </a:rPr>
                    <a:t>, 2b-</a:t>
                  </a:r>
                  <a:r>
                    <a:rPr lang="en-US" baseline="30000" dirty="0">
                      <a:solidFill>
                        <a:schemeClr val="bg1"/>
                      </a:solidFill>
                    </a:rPr>
                    <a:t>2</a:t>
                  </a:r>
                  <a:r>
                    <a:rPr lang="en-US" dirty="0">
                      <a:solidFill>
                        <a:schemeClr val="bg1"/>
                      </a:solidFill>
                    </a:rPr>
                    <a:t>H</a:t>
                  </a:r>
                  <a:r>
                    <a:rPr lang="en-US" baseline="-25000" dirty="0">
                      <a:solidFill>
                        <a:schemeClr val="bg1"/>
                      </a:solidFill>
                    </a:rPr>
                    <a:t>1</a:t>
                  </a:r>
                  <a:r>
                    <a:rPr lang="en-US" dirty="0">
                      <a:solidFill>
                        <a:schemeClr val="bg1"/>
                      </a:solidFill>
                    </a:rPr>
                    <a:t>]-Ala</a:t>
                  </a:r>
                </a:p>
              </p:txBody>
            </p:sp>
          </p:grpSp>
          <p:sp>
            <p:nvSpPr>
              <p:cNvPr id="46" name="TextBox 45"/>
              <p:cNvSpPr txBox="1"/>
              <p:nvPr/>
            </p:nvSpPr>
            <p:spPr>
              <a:xfrm>
                <a:off x="7067350" y="4662900"/>
                <a:ext cx="1382110" cy="369332"/>
              </a:xfrm>
              <a:prstGeom prst="rect">
                <a:avLst/>
              </a:prstGeom>
              <a:noFill/>
            </p:spPr>
            <p:txBody>
              <a:bodyPr wrap="none" rtlCol="0">
                <a:spAutoFit/>
              </a:bodyPr>
              <a:lstStyle/>
              <a:p>
                <a:r>
                  <a:rPr lang="en-US" dirty="0">
                    <a:solidFill>
                      <a:schemeClr val="bg1"/>
                    </a:solidFill>
                  </a:rPr>
                  <a:t>[1a-</a:t>
                </a:r>
                <a:r>
                  <a:rPr lang="en-US" baseline="30000" dirty="0">
                    <a:solidFill>
                      <a:schemeClr val="bg1"/>
                    </a:solidFill>
                  </a:rPr>
                  <a:t>18</a:t>
                </a:r>
                <a:r>
                  <a:rPr lang="en-US" dirty="0">
                    <a:solidFill>
                      <a:schemeClr val="bg1"/>
                    </a:solidFill>
                  </a:rPr>
                  <a:t>O]-Ala</a:t>
                </a:r>
              </a:p>
            </p:txBody>
          </p:sp>
        </p:grpSp>
        <p:pic>
          <p:nvPicPr>
            <p:cNvPr id="15" name="Picture 14"/>
            <p:cNvPicPr>
              <a:picLocks noChangeAspect="1"/>
            </p:cNvPicPr>
            <p:nvPr/>
          </p:nvPicPr>
          <p:blipFill>
            <a:blip r:embed="rId7"/>
            <a:stretch>
              <a:fillRect/>
            </a:stretch>
          </p:blipFill>
          <p:spPr>
            <a:xfrm>
              <a:off x="808757" y="2742644"/>
              <a:ext cx="1934213" cy="1601733"/>
            </a:xfrm>
            <a:prstGeom prst="rect">
              <a:avLst/>
            </a:prstGeom>
          </p:spPr>
        </p:pic>
        <p:pic>
          <p:nvPicPr>
            <p:cNvPr id="20" name="Picture 19"/>
            <p:cNvPicPr>
              <a:picLocks noChangeAspect="1"/>
            </p:cNvPicPr>
            <p:nvPr/>
          </p:nvPicPr>
          <p:blipFill>
            <a:blip r:embed="rId8"/>
            <a:stretch>
              <a:fillRect/>
            </a:stretch>
          </p:blipFill>
          <p:spPr>
            <a:xfrm>
              <a:off x="6726813" y="2740328"/>
              <a:ext cx="1934213" cy="1640800"/>
            </a:xfrm>
            <a:prstGeom prst="rect">
              <a:avLst/>
            </a:prstGeom>
          </p:spPr>
        </p:pic>
        <p:pic>
          <p:nvPicPr>
            <p:cNvPr id="28" name="Picture 27"/>
            <p:cNvPicPr>
              <a:picLocks noChangeAspect="1"/>
            </p:cNvPicPr>
            <p:nvPr/>
          </p:nvPicPr>
          <p:blipFill>
            <a:blip r:embed="rId9"/>
            <a:stretch>
              <a:fillRect/>
            </a:stretch>
          </p:blipFill>
          <p:spPr>
            <a:xfrm>
              <a:off x="3852611" y="2766235"/>
              <a:ext cx="1934213" cy="1601733"/>
            </a:xfrm>
            <a:prstGeom prst="rect">
              <a:avLst/>
            </a:prstGeom>
          </p:spPr>
        </p:pic>
        <p:pic>
          <p:nvPicPr>
            <p:cNvPr id="33" name="Picture 32"/>
            <p:cNvPicPr>
              <a:picLocks noChangeAspect="1"/>
            </p:cNvPicPr>
            <p:nvPr/>
          </p:nvPicPr>
          <p:blipFill>
            <a:blip r:embed="rId10"/>
            <a:stretch>
              <a:fillRect/>
            </a:stretch>
          </p:blipFill>
          <p:spPr>
            <a:xfrm>
              <a:off x="2116041" y="4415262"/>
              <a:ext cx="1934213" cy="1601733"/>
            </a:xfrm>
            <a:prstGeom prst="rect">
              <a:avLst/>
            </a:prstGeom>
          </p:spPr>
        </p:pic>
        <p:pic>
          <p:nvPicPr>
            <p:cNvPr id="35" name="Picture 34"/>
            <p:cNvPicPr>
              <a:picLocks noChangeAspect="1"/>
            </p:cNvPicPr>
            <p:nvPr/>
          </p:nvPicPr>
          <p:blipFill>
            <a:blip r:embed="rId11"/>
            <a:stretch>
              <a:fillRect/>
            </a:stretch>
          </p:blipFill>
          <p:spPr>
            <a:xfrm>
              <a:off x="5481427" y="4383055"/>
              <a:ext cx="1934213" cy="1601733"/>
            </a:xfrm>
            <a:prstGeom prst="rect">
              <a:avLst/>
            </a:prstGeom>
          </p:spPr>
        </p:pic>
      </p:grpSp>
      <p:sp>
        <p:nvSpPr>
          <p:cNvPr id="43" name="TextBox 42"/>
          <p:cNvSpPr txBox="1"/>
          <p:nvPr/>
        </p:nvSpPr>
        <p:spPr>
          <a:xfrm>
            <a:off x="1331626" y="6316248"/>
            <a:ext cx="4439742" cy="523220"/>
          </a:xfrm>
          <a:prstGeom prst="rect">
            <a:avLst/>
          </a:prstGeom>
          <a:noFill/>
        </p:spPr>
        <p:txBody>
          <a:bodyPr wrap="none" rtlCol="0">
            <a:spAutoFit/>
          </a:bodyPr>
          <a:lstStyle/>
          <a:p>
            <a:r>
              <a:rPr lang="en-US" sz="1400" dirty="0">
                <a:solidFill>
                  <a:srgbClr val="FF0000"/>
                </a:solidFill>
              </a:rPr>
              <a:t>Isotope labeled atoms are designated with red text</a:t>
            </a:r>
          </a:p>
          <a:p>
            <a:r>
              <a:rPr lang="en-US" sz="1400" dirty="0">
                <a:solidFill>
                  <a:srgbClr val="0070C0"/>
                </a:solidFill>
              </a:rPr>
              <a:t>Positional numbers of atoms are designated with blue text</a:t>
            </a:r>
          </a:p>
        </p:txBody>
      </p:sp>
    </p:spTree>
    <p:extLst>
      <p:ext uri="{BB962C8B-B14F-4D97-AF65-F5344CB8AC3E}">
        <p14:creationId xmlns:p14="http://schemas.microsoft.com/office/powerpoint/2010/main" val="35614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2974-A92C-4486-8CA0-751AEA6D94C6}"/>
              </a:ext>
            </a:extLst>
          </p:cNvPr>
          <p:cNvSpPr>
            <a:spLocks noGrp="1"/>
          </p:cNvSpPr>
          <p:nvPr>
            <p:ph type="title"/>
          </p:nvPr>
        </p:nvSpPr>
        <p:spPr>
          <a:xfrm>
            <a:off x="893688" y="0"/>
            <a:ext cx="7429499" cy="479549"/>
          </a:xfrm>
        </p:spPr>
        <p:txBody>
          <a:bodyPr>
            <a:normAutofit fontScale="90000"/>
          </a:bodyPr>
          <a:lstStyle/>
          <a:p>
            <a:pPr algn="ctr"/>
            <a:r>
              <a:rPr lang="en-US" sz="2400" dirty="0"/>
              <a:t>I. Background of isotopically labeled alanine species</a:t>
            </a:r>
          </a:p>
        </p:txBody>
      </p:sp>
      <p:graphicFrame>
        <p:nvGraphicFramePr>
          <p:cNvPr id="6" name="Table 5"/>
          <p:cNvGraphicFramePr>
            <a:graphicFrameLocks noGrp="1"/>
          </p:cNvGraphicFramePr>
          <p:nvPr>
            <p:extLst>
              <p:ext uri="{D42A27DB-BD31-4B8C-83A1-F6EECF244321}">
                <p14:modId xmlns:p14="http://schemas.microsoft.com/office/powerpoint/2010/main" val="1282422720"/>
              </p:ext>
            </p:extLst>
          </p:nvPr>
        </p:nvGraphicFramePr>
        <p:xfrm>
          <a:off x="293612" y="802495"/>
          <a:ext cx="8401050" cy="1860177"/>
        </p:xfrm>
        <a:graphic>
          <a:graphicData uri="http://schemas.openxmlformats.org/drawingml/2006/table">
            <a:tbl>
              <a:tblPr>
                <a:effectLst>
                  <a:outerShdw blurRad="63500" sx="104000" sy="104000" algn="ctr" rotWithShape="0">
                    <a:prstClr val="black">
                      <a:alpha val="65000"/>
                    </a:prstClr>
                  </a:outerShdw>
                </a:effectLst>
                <a:tableStyleId>{8EC20E35-A176-4012-BC5E-935CFFF8708E}</a:tableStyleId>
              </a:tblPr>
              <a:tblGrid>
                <a:gridCol w="196959">
                  <a:extLst>
                    <a:ext uri="{9D8B030D-6E8A-4147-A177-3AD203B41FA5}">
                      <a16:colId xmlns:a16="http://schemas.microsoft.com/office/drawing/2014/main" val="3994295559"/>
                    </a:ext>
                  </a:extLst>
                </a:gridCol>
                <a:gridCol w="1897622">
                  <a:extLst>
                    <a:ext uri="{9D8B030D-6E8A-4147-A177-3AD203B41FA5}">
                      <a16:colId xmlns:a16="http://schemas.microsoft.com/office/drawing/2014/main" val="1862581726"/>
                    </a:ext>
                  </a:extLst>
                </a:gridCol>
                <a:gridCol w="2069507">
                  <a:extLst>
                    <a:ext uri="{9D8B030D-6E8A-4147-A177-3AD203B41FA5}">
                      <a16:colId xmlns:a16="http://schemas.microsoft.com/office/drawing/2014/main" val="4199994882"/>
                    </a:ext>
                  </a:extLst>
                </a:gridCol>
                <a:gridCol w="3002507">
                  <a:extLst>
                    <a:ext uri="{9D8B030D-6E8A-4147-A177-3AD203B41FA5}">
                      <a16:colId xmlns:a16="http://schemas.microsoft.com/office/drawing/2014/main" val="628752843"/>
                    </a:ext>
                  </a:extLst>
                </a:gridCol>
                <a:gridCol w="1160060">
                  <a:extLst>
                    <a:ext uri="{9D8B030D-6E8A-4147-A177-3AD203B41FA5}">
                      <a16:colId xmlns:a16="http://schemas.microsoft.com/office/drawing/2014/main" val="3808997702"/>
                    </a:ext>
                  </a:extLst>
                </a:gridCol>
                <a:gridCol w="74395">
                  <a:extLst>
                    <a:ext uri="{9D8B030D-6E8A-4147-A177-3AD203B41FA5}">
                      <a16:colId xmlns:a16="http://schemas.microsoft.com/office/drawing/2014/main" val="3538985252"/>
                    </a:ext>
                  </a:extLst>
                </a:gridCol>
              </a:tblGrid>
              <a:tr h="206918">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extLst>
                  <a:ext uri="{0D108BD9-81ED-4DB2-BD59-A6C34878D82A}">
                    <a16:rowId xmlns:a16="http://schemas.microsoft.com/office/drawing/2014/main" val="436435435"/>
                  </a:ext>
                </a:extLst>
              </a:tr>
              <a:tr h="655614">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ctr" fontAlgn="b"/>
                      <a:r>
                        <a:rPr lang="en-US" sz="1800" u="none" strike="noStrike" dirty="0">
                          <a:effectLst/>
                          <a:latin typeface="+mn-lt"/>
                        </a:rPr>
                        <a:t>protonated molecular ion</a:t>
                      </a:r>
                      <a:endParaRPr lang="en-US" sz="1800" b="0" i="0" u="none" strike="noStrike" dirty="0">
                        <a:solidFill>
                          <a:srgbClr val="000000"/>
                        </a:solidFill>
                        <a:effectLst/>
                        <a:latin typeface="+mn-lt"/>
                      </a:endParaRPr>
                    </a:p>
                  </a:txBody>
                  <a:tcPr marL="10267" marR="10267" marT="10267"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naming convention</a:t>
                      </a:r>
                      <a:endParaRPr lang="en-US" sz="1800" b="0" i="0" u="none" strike="noStrike" dirty="0">
                        <a:solidFill>
                          <a:srgbClr val="000000"/>
                        </a:solidFill>
                        <a:effectLst/>
                        <a:latin typeface="+mn-lt"/>
                      </a:endParaRPr>
                    </a:p>
                  </a:txBody>
                  <a:tcPr marL="10267" marR="10267" marT="10267"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monoisotopic species</a:t>
                      </a:r>
                      <a:endParaRPr lang="en-US" sz="1800" b="0" i="0" u="none" strike="noStrike" dirty="0">
                        <a:solidFill>
                          <a:srgbClr val="000000"/>
                        </a:solidFill>
                        <a:effectLst/>
                        <a:latin typeface="+mn-lt"/>
                      </a:endParaRPr>
                    </a:p>
                  </a:txBody>
                  <a:tcPr marL="10267" marR="10267" marT="10267"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incidence</a:t>
                      </a:r>
                      <a:endParaRPr lang="en-US" sz="1800" b="0" i="0" u="none" strike="noStrike" dirty="0">
                        <a:solidFill>
                          <a:srgbClr val="000000"/>
                        </a:solidFill>
                        <a:effectLst/>
                        <a:latin typeface="+mn-lt"/>
                      </a:endParaRPr>
                    </a:p>
                  </a:txBody>
                  <a:tcPr marL="10267" marR="10267" marT="10267" marB="0" anchor="ctr">
                    <a:lnB w="12700" cap="flat" cmpd="sng" algn="ctr">
                      <a:solidFill>
                        <a:schemeClr val="bg1"/>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extLst>
                  <a:ext uri="{0D108BD9-81ED-4DB2-BD59-A6C34878D82A}">
                    <a16:rowId xmlns:a16="http://schemas.microsoft.com/office/drawing/2014/main" val="844676260"/>
                  </a:ext>
                </a:extLst>
              </a:tr>
              <a:tr h="506140">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ctr" fontAlgn="b"/>
                      <a:r>
                        <a:rPr lang="en-US" sz="1800" u="none" strike="noStrike" dirty="0">
                          <a:effectLst/>
                          <a:latin typeface="+mn-lt"/>
                        </a:rPr>
                        <a:t>[(M+0)+H]</a:t>
                      </a:r>
                      <a:r>
                        <a:rPr lang="en-US" sz="1800" u="none" strike="noStrike" baseline="30000" dirty="0">
                          <a:effectLst/>
                          <a:latin typeface="+mn-lt"/>
                        </a:rPr>
                        <a:t>+</a:t>
                      </a:r>
                      <a:endParaRPr lang="en-US" sz="1800" b="0" i="0" u="none" strike="noStrike" baseline="30000" dirty="0">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Ala</a:t>
                      </a:r>
                      <a:endParaRPr lang="en-US" sz="1800" b="0" i="0" u="none" strike="noStrike" dirty="0">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1</a:t>
                      </a:r>
                      <a:endParaRPr lang="en-US" sz="1800" b="0" i="0" u="none" strike="noStrike" dirty="0">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extLst>
                  <a:ext uri="{0D108BD9-81ED-4DB2-BD59-A6C34878D82A}">
                    <a16:rowId xmlns:a16="http://schemas.microsoft.com/office/drawing/2014/main" val="3279538804"/>
                  </a:ext>
                </a:extLst>
              </a:tr>
              <a:tr h="272225">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ctr" fontAlgn="b"/>
                      <a:endParaRPr lang="en-US" sz="1800" b="0" i="0" u="none" strike="noStrike">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tcPr>
                </a:tc>
                <a:tc>
                  <a:txBody>
                    <a:bodyPr/>
                    <a:lstStyle/>
                    <a:p>
                      <a:pPr algn="ctr" fontAlgn="b"/>
                      <a:endParaRPr lang="en-US" sz="1800" b="0" i="0" u="none" strike="noStrike">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total combinations</a:t>
                      </a:r>
                      <a:endParaRPr lang="en-US" sz="1800" b="0" i="0" u="none" strike="noStrike" dirty="0">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1</a:t>
                      </a:r>
                      <a:endParaRPr lang="en-US" sz="1800" b="0" i="0" u="none" strike="noStrike" dirty="0">
                        <a:solidFill>
                          <a:srgbClr val="000000"/>
                        </a:solidFill>
                        <a:effectLst/>
                        <a:latin typeface="+mn-lt"/>
                      </a:endParaRPr>
                    </a:p>
                  </a:txBody>
                  <a:tcPr marL="10267" marR="10267" marT="10267" marB="0" anchor="ctr">
                    <a:lnT w="12700" cap="flat" cmpd="sng" algn="ctr">
                      <a:solidFill>
                        <a:schemeClr val="bg1"/>
                      </a:solidFill>
                      <a:prstDash val="solid"/>
                      <a:round/>
                      <a:headEnd type="none" w="med" len="med"/>
                      <a:tailEnd type="none" w="med" len="med"/>
                    </a:lnT>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extLst>
                  <a:ext uri="{0D108BD9-81ED-4DB2-BD59-A6C34878D82A}">
                    <a16:rowId xmlns:a16="http://schemas.microsoft.com/office/drawing/2014/main" val="2524757564"/>
                  </a:ext>
                </a:extLst>
              </a:tr>
              <a:tr h="206918">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7" marR="10267" marT="10267"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7" marR="10267" marT="10267" marB="0" anchor="b"/>
                </a:tc>
                <a:extLst>
                  <a:ext uri="{0D108BD9-81ED-4DB2-BD59-A6C34878D82A}">
                    <a16:rowId xmlns:a16="http://schemas.microsoft.com/office/drawing/2014/main" val="315861314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98417170"/>
              </p:ext>
            </p:extLst>
          </p:nvPr>
        </p:nvGraphicFramePr>
        <p:xfrm>
          <a:off x="293612" y="3493828"/>
          <a:ext cx="8401050" cy="3038909"/>
        </p:xfrm>
        <a:graphic>
          <a:graphicData uri="http://schemas.openxmlformats.org/drawingml/2006/table">
            <a:tbl>
              <a:tblPr>
                <a:effectLst>
                  <a:outerShdw blurRad="63500" sx="104000" sy="104000" algn="ctr" rotWithShape="0">
                    <a:prstClr val="black">
                      <a:alpha val="65000"/>
                    </a:prstClr>
                  </a:outerShdw>
                </a:effectLst>
                <a:tableStyleId>{EB9631B5-78F2-41C9-869B-9F39066F8104}</a:tableStyleId>
              </a:tblPr>
              <a:tblGrid>
                <a:gridCol w="196958">
                  <a:extLst>
                    <a:ext uri="{9D8B030D-6E8A-4147-A177-3AD203B41FA5}">
                      <a16:colId xmlns:a16="http://schemas.microsoft.com/office/drawing/2014/main" val="3126367435"/>
                    </a:ext>
                  </a:extLst>
                </a:gridCol>
                <a:gridCol w="1715249">
                  <a:extLst>
                    <a:ext uri="{9D8B030D-6E8A-4147-A177-3AD203B41FA5}">
                      <a16:colId xmlns:a16="http://schemas.microsoft.com/office/drawing/2014/main" val="1061890134"/>
                    </a:ext>
                  </a:extLst>
                </a:gridCol>
                <a:gridCol w="2224585">
                  <a:extLst>
                    <a:ext uri="{9D8B030D-6E8A-4147-A177-3AD203B41FA5}">
                      <a16:colId xmlns:a16="http://schemas.microsoft.com/office/drawing/2014/main" val="3884825934"/>
                    </a:ext>
                  </a:extLst>
                </a:gridCol>
                <a:gridCol w="3220872">
                  <a:extLst>
                    <a:ext uri="{9D8B030D-6E8A-4147-A177-3AD203B41FA5}">
                      <a16:colId xmlns:a16="http://schemas.microsoft.com/office/drawing/2014/main" val="964711359"/>
                    </a:ext>
                  </a:extLst>
                </a:gridCol>
                <a:gridCol w="996287">
                  <a:extLst>
                    <a:ext uri="{9D8B030D-6E8A-4147-A177-3AD203B41FA5}">
                      <a16:colId xmlns:a16="http://schemas.microsoft.com/office/drawing/2014/main" val="2414500997"/>
                    </a:ext>
                  </a:extLst>
                </a:gridCol>
                <a:gridCol w="47099">
                  <a:extLst>
                    <a:ext uri="{9D8B030D-6E8A-4147-A177-3AD203B41FA5}">
                      <a16:colId xmlns:a16="http://schemas.microsoft.com/office/drawing/2014/main" val="3068984184"/>
                    </a:ext>
                  </a:extLst>
                </a:gridCol>
              </a:tblGrid>
              <a:tr h="313897">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3974644050"/>
                  </a:ext>
                </a:extLst>
              </a:tr>
              <a:tr h="709684">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tc>
                  <a:txBody>
                    <a:bodyPr/>
                    <a:lstStyle/>
                    <a:p>
                      <a:pPr algn="ctr" fontAlgn="b"/>
                      <a:r>
                        <a:rPr lang="en-US" sz="1800" u="none" strike="noStrike" dirty="0">
                          <a:effectLst/>
                          <a:latin typeface="+mn-lt"/>
                        </a:rPr>
                        <a:t>protonated molecular ion</a:t>
                      </a:r>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naming convention</a:t>
                      </a:r>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Di-isotopically labeled species</a:t>
                      </a:r>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incidence</a:t>
                      </a:r>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2874410744"/>
                  </a:ext>
                </a:extLst>
              </a:tr>
              <a:tr h="370514">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tc>
                  <a:txBody>
                    <a:bodyPr/>
                    <a:lstStyle/>
                    <a:p>
                      <a:pPr algn="ctr" fontAlgn="b"/>
                      <a:r>
                        <a:rPr lang="en-US" sz="1800" u="none" strike="noStrike" dirty="0">
                          <a:effectLst/>
                          <a:latin typeface="+mn-lt"/>
                        </a:rPr>
                        <a:t>[(M+1)+H]</a:t>
                      </a:r>
                      <a:r>
                        <a:rPr lang="en-US" sz="1800" u="none" strike="noStrike" baseline="30000" dirty="0">
                          <a:effectLst/>
                          <a:latin typeface="+mn-lt"/>
                        </a:rPr>
                        <a:t>+</a:t>
                      </a:r>
                      <a:endParaRPr lang="en-US" sz="1800" b="0" i="0" u="none" strike="noStrike" baseline="30000"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[x-</a:t>
                      </a:r>
                      <a:r>
                        <a:rPr lang="en-US" sz="1800" u="none" strike="noStrike" baseline="30000" dirty="0">
                          <a:effectLst/>
                          <a:latin typeface="+mn-lt"/>
                        </a:rPr>
                        <a:t>13</a:t>
                      </a:r>
                      <a:r>
                        <a:rPr lang="en-US" sz="1800" u="none" strike="noStrike" dirty="0">
                          <a:effectLst/>
                          <a:latin typeface="+mn-lt"/>
                        </a:rPr>
                        <a:t>C</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13</a:t>
                      </a:r>
                      <a:r>
                        <a:rPr lang="en-US" sz="1800" u="none" strike="noStrike" dirty="0">
                          <a:solidFill>
                            <a:srgbClr val="FF0000"/>
                          </a:solidFill>
                          <a:effectLst/>
                          <a:latin typeface="+mn-lt"/>
                        </a:rPr>
                        <a:t>C]</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2</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3</a:t>
                      </a:r>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2763770307"/>
                  </a:ext>
                </a:extLst>
              </a:tr>
              <a:tr h="407408">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61" marR="10261" marT="10261" marB="0" anchor="ctr"/>
                </a:tc>
                <a:tc>
                  <a:txBody>
                    <a:bodyPr/>
                    <a:lstStyle/>
                    <a:p>
                      <a:pPr algn="ctr" fontAlgn="b"/>
                      <a:r>
                        <a:rPr lang="en-US" sz="1800" u="none" strike="noStrike" dirty="0">
                          <a:effectLst/>
                          <a:latin typeface="+mn-lt"/>
                        </a:rPr>
                        <a:t>[x-</a:t>
                      </a:r>
                      <a:r>
                        <a:rPr lang="en-US" sz="1800" u="none" strike="noStrike" baseline="30000" dirty="0">
                          <a:effectLst/>
                          <a:latin typeface="+mn-lt"/>
                        </a:rPr>
                        <a:t>2</a:t>
                      </a:r>
                      <a:r>
                        <a:rPr lang="en-US" sz="1800" u="none" strike="noStrike" dirty="0">
                          <a:effectLst/>
                          <a:latin typeface="+mn-lt"/>
                        </a:rPr>
                        <a:t>H</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61" marR="10261" marT="10261" marB="0" anchor="ctr"/>
                </a:tc>
                <a:tc>
                  <a:txBody>
                    <a:bodyPr/>
                    <a:lstStyle/>
                    <a:p>
                      <a:pPr algn="ctr" fontAlgn="b"/>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2</a:t>
                      </a:r>
                      <a:r>
                        <a:rPr lang="en-US" sz="1800" u="none" strike="noStrike" dirty="0">
                          <a:solidFill>
                            <a:srgbClr val="FF0000"/>
                          </a:solidFill>
                          <a:effectLst/>
                          <a:latin typeface="+mn-lt"/>
                        </a:rPr>
                        <a:t>H]</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7</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61" marR="10261" marT="10261" marB="0" anchor="ctr"/>
                </a:tc>
                <a:tc>
                  <a:txBody>
                    <a:bodyPr/>
                    <a:lstStyle/>
                    <a:p>
                      <a:pPr algn="ctr" fontAlgn="b"/>
                      <a:r>
                        <a:rPr lang="en-US" sz="1800" u="none" strike="noStrike" dirty="0">
                          <a:effectLst/>
                          <a:latin typeface="+mn-lt"/>
                        </a:rPr>
                        <a:t>8</a:t>
                      </a:r>
                      <a:endParaRPr lang="en-US" sz="1800" b="0" i="0" u="none" strike="noStrike" dirty="0">
                        <a:solidFill>
                          <a:srgbClr val="000000"/>
                        </a:solidFill>
                        <a:effectLst/>
                        <a:latin typeface="+mn-lt"/>
                      </a:endParaRPr>
                    </a:p>
                  </a:txBody>
                  <a:tcPr marL="10261" marR="10261" marT="10261" marB="0" anchor="ctr"/>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113785555"/>
                  </a:ext>
                </a:extLst>
              </a:tr>
              <a:tr h="374558">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61" marR="10261" marT="10261" marB="0" anchor="ctr"/>
                </a:tc>
                <a:tc>
                  <a:txBody>
                    <a:bodyPr/>
                    <a:lstStyle/>
                    <a:p>
                      <a:pPr algn="ctr" fontAlgn="b"/>
                      <a:r>
                        <a:rPr lang="en-US" sz="1800" u="none" strike="noStrike" dirty="0">
                          <a:effectLst/>
                          <a:latin typeface="+mn-lt"/>
                        </a:rPr>
                        <a:t>[</a:t>
                      </a:r>
                      <a:r>
                        <a:rPr lang="en-US" sz="1800" u="none" strike="noStrike" baseline="30000" dirty="0">
                          <a:effectLst/>
                          <a:latin typeface="+mn-lt"/>
                        </a:rPr>
                        <a:t>15</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61" marR="10261" marT="10261" marB="0" anchor="ctr"/>
                </a:tc>
                <a:tc>
                  <a:txBody>
                    <a:bodyPr/>
                    <a:lstStyle/>
                    <a:p>
                      <a:pPr algn="ctr" fontAlgn="b"/>
                      <a:r>
                        <a:rPr lang="en-US" sz="1800" u="none" strike="noStrike" dirty="0">
                          <a:effectLst/>
                          <a:latin typeface="+mn-lt"/>
                        </a:rPr>
                        <a:t> [</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baseline="30000" dirty="0">
                          <a:solidFill>
                            <a:srgbClr val="FF0000"/>
                          </a:solidFill>
                          <a:effectLst/>
                          <a:latin typeface="+mn-lt"/>
                        </a:rPr>
                        <a:t>15</a:t>
                      </a:r>
                      <a:r>
                        <a:rPr lang="en-US" sz="1800" u="none" strike="noStrike" dirty="0">
                          <a:solidFill>
                            <a:srgbClr val="FF0000"/>
                          </a:solidFill>
                          <a:effectLst/>
                          <a:latin typeface="+mn-lt"/>
                        </a:rPr>
                        <a:t>[N]</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61" marR="10261" marT="10261" marB="0" anchor="ctr"/>
                </a:tc>
                <a:tc>
                  <a:txBody>
                    <a:bodyPr/>
                    <a:lstStyle/>
                    <a:p>
                      <a:pPr algn="ctr" fontAlgn="b"/>
                      <a:r>
                        <a:rPr lang="en-US" sz="1800" u="none" strike="noStrike" dirty="0">
                          <a:effectLst/>
                          <a:latin typeface="+mn-lt"/>
                        </a:rPr>
                        <a:t>1</a:t>
                      </a:r>
                      <a:endParaRPr lang="en-US" sz="1800" b="0" i="0" u="none" strike="noStrike" dirty="0">
                        <a:solidFill>
                          <a:srgbClr val="000000"/>
                        </a:solidFill>
                        <a:effectLst/>
                        <a:latin typeface="+mn-lt"/>
                      </a:endParaRPr>
                    </a:p>
                  </a:txBody>
                  <a:tcPr marL="10261" marR="10261" marT="10261" marB="0" anchor="ctr"/>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4040733153"/>
                  </a:ext>
                </a:extLst>
              </a:tr>
              <a:tr h="376069">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ctr" fontAlgn="b"/>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[x-</a:t>
                      </a:r>
                      <a:r>
                        <a:rPr lang="en-US" sz="1800" u="none" strike="noStrike" baseline="30000" dirty="0">
                          <a:effectLst/>
                          <a:latin typeface="+mn-lt"/>
                        </a:rPr>
                        <a:t>17</a:t>
                      </a:r>
                      <a:r>
                        <a:rPr lang="en-US" sz="1800" u="none" strike="noStrike" dirty="0">
                          <a:effectLst/>
                          <a:latin typeface="+mn-lt"/>
                        </a:rPr>
                        <a:t>O</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17</a:t>
                      </a:r>
                      <a:r>
                        <a:rPr lang="en-US" sz="1800" u="none" strike="noStrike" dirty="0">
                          <a:solidFill>
                            <a:srgbClr val="FF0000"/>
                          </a:solidFill>
                          <a:effectLst/>
                          <a:latin typeface="+mn-lt"/>
                        </a:rPr>
                        <a:t>O]</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mn-lt"/>
                        </a:rPr>
                        <a:t>2</a:t>
                      </a:r>
                    </a:p>
                  </a:txBody>
                  <a:tcPr marL="10261" marR="10261" marT="10261" marB="0" anchor="ctr">
                    <a:lnB w="12700" cap="flat" cmpd="sng" algn="ctr">
                      <a:solidFill>
                        <a:schemeClr val="bg1"/>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1882041555"/>
                  </a:ext>
                </a:extLst>
              </a:tr>
              <a:tr h="266016">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ctr" fontAlgn="b"/>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ctr" fontAlgn="b"/>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total combinations</a:t>
                      </a:r>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14</a:t>
                      </a:r>
                      <a:endParaRPr lang="en-US" sz="1800" b="0" i="0" u="none" strike="noStrike" dirty="0">
                        <a:solidFill>
                          <a:srgbClr val="000000"/>
                        </a:solidFill>
                        <a:effectLst/>
                        <a:latin typeface="+mn-lt"/>
                      </a:endParaRPr>
                    </a:p>
                  </a:txBody>
                  <a:tcPr marL="10261" marR="10261" marT="10261" marB="0" anchor="ctr">
                    <a:lnT w="12700" cap="flat" cmpd="sng" algn="ctr">
                      <a:solidFill>
                        <a:schemeClr val="bg1"/>
                      </a:solidFill>
                      <a:prstDash val="solid"/>
                      <a:round/>
                      <a:headEnd type="none" w="med" len="med"/>
                      <a:tailEnd type="none" w="med" len="med"/>
                    </a:lnT>
                  </a:tcPr>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572620938"/>
                  </a:ext>
                </a:extLst>
              </a:tr>
              <a:tr h="202198">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61" marR="10261" marT="10261"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61" marR="10261" marT="10261" marB="0" anchor="b"/>
                </a:tc>
                <a:extLst>
                  <a:ext uri="{0D108BD9-81ED-4DB2-BD59-A6C34878D82A}">
                    <a16:rowId xmlns:a16="http://schemas.microsoft.com/office/drawing/2014/main" val="313719413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51119184"/>
              </p:ext>
            </p:extLst>
          </p:nvPr>
        </p:nvGraphicFramePr>
        <p:xfrm>
          <a:off x="581155" y="479549"/>
          <a:ext cx="8401050" cy="5899137"/>
        </p:xfrm>
        <a:graphic>
          <a:graphicData uri="http://schemas.openxmlformats.org/drawingml/2006/table">
            <a:tbl>
              <a:tblPr>
                <a:effectLst>
                  <a:outerShdw blurRad="63500" sx="104000" sy="104000" algn="ctr" rotWithShape="0">
                    <a:schemeClr val="bg1">
                      <a:alpha val="65000"/>
                    </a:schemeClr>
                  </a:outerShdw>
                </a:effectLst>
                <a:tableStyleId>{8EC20E35-A176-4012-BC5E-935CFFF8708E}</a:tableStyleId>
              </a:tblPr>
              <a:tblGrid>
                <a:gridCol w="125969">
                  <a:extLst>
                    <a:ext uri="{9D8B030D-6E8A-4147-A177-3AD203B41FA5}">
                      <a16:colId xmlns:a16="http://schemas.microsoft.com/office/drawing/2014/main" val="649822837"/>
                    </a:ext>
                  </a:extLst>
                </a:gridCol>
                <a:gridCol w="1610436">
                  <a:extLst>
                    <a:ext uri="{9D8B030D-6E8A-4147-A177-3AD203B41FA5}">
                      <a16:colId xmlns:a16="http://schemas.microsoft.com/office/drawing/2014/main" val="974489409"/>
                    </a:ext>
                  </a:extLst>
                </a:gridCol>
                <a:gridCol w="2197290">
                  <a:extLst>
                    <a:ext uri="{9D8B030D-6E8A-4147-A177-3AD203B41FA5}">
                      <a16:colId xmlns:a16="http://schemas.microsoft.com/office/drawing/2014/main" val="3561447841"/>
                    </a:ext>
                  </a:extLst>
                </a:gridCol>
                <a:gridCol w="3370997">
                  <a:extLst>
                    <a:ext uri="{9D8B030D-6E8A-4147-A177-3AD203B41FA5}">
                      <a16:colId xmlns:a16="http://schemas.microsoft.com/office/drawing/2014/main" val="4234469763"/>
                    </a:ext>
                  </a:extLst>
                </a:gridCol>
                <a:gridCol w="987344">
                  <a:extLst>
                    <a:ext uri="{9D8B030D-6E8A-4147-A177-3AD203B41FA5}">
                      <a16:colId xmlns:a16="http://schemas.microsoft.com/office/drawing/2014/main" val="2645685334"/>
                    </a:ext>
                  </a:extLst>
                </a:gridCol>
                <a:gridCol w="109014">
                  <a:extLst>
                    <a:ext uri="{9D8B030D-6E8A-4147-A177-3AD203B41FA5}">
                      <a16:colId xmlns:a16="http://schemas.microsoft.com/office/drawing/2014/main" val="526977107"/>
                    </a:ext>
                  </a:extLst>
                </a:gridCol>
              </a:tblGrid>
              <a:tr h="163771">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extLst>
                  <a:ext uri="{0D108BD9-81ED-4DB2-BD59-A6C34878D82A}">
                    <a16:rowId xmlns:a16="http://schemas.microsoft.com/office/drawing/2014/main" val="1737586955"/>
                  </a:ext>
                </a:extLst>
              </a:tr>
              <a:tr h="806243">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protonated molecular ion</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naming convention</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Di-</a:t>
                      </a:r>
                      <a:r>
                        <a:rPr lang="en-US" sz="1800" u="none" strike="noStrike" baseline="0" dirty="0">
                          <a:effectLst/>
                          <a:latin typeface="+mn-lt"/>
                        </a:rPr>
                        <a:t> &amp; Poly-</a:t>
                      </a:r>
                      <a:r>
                        <a:rPr lang="en-US" sz="1800" u="none" strike="noStrike" dirty="0">
                          <a:effectLst/>
                          <a:latin typeface="+mn-lt"/>
                        </a:rPr>
                        <a:t>isotopically labeled </a:t>
                      </a:r>
                    </a:p>
                    <a:p>
                      <a:pPr algn="ctr" fontAlgn="b"/>
                      <a:r>
                        <a:rPr lang="en-US" sz="1800" u="none" strike="noStrike" dirty="0">
                          <a:effectLst/>
                          <a:latin typeface="+mn-lt"/>
                        </a:rPr>
                        <a:t>species</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incidence</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mn-lt"/>
                      </a:endParaRPr>
                    </a:p>
                  </a:txBody>
                  <a:tcPr marL="10275" marR="10275" marT="10275" marB="0" anchor="b"/>
                </a:tc>
                <a:extLst>
                  <a:ext uri="{0D108BD9-81ED-4DB2-BD59-A6C34878D82A}">
                    <a16:rowId xmlns:a16="http://schemas.microsoft.com/office/drawing/2014/main" val="2693854792"/>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[(M+2)+H]</a:t>
                      </a:r>
                      <a:r>
                        <a:rPr lang="en-US" sz="1800" u="none" strike="noStrike" baseline="30000" dirty="0">
                          <a:effectLst/>
                          <a:latin typeface="+mn-lt"/>
                        </a:rPr>
                        <a:t>+</a:t>
                      </a:r>
                      <a:endParaRPr lang="en-US" sz="1800" b="0" i="0" u="none" strike="noStrike" baseline="30000" dirty="0">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[x,y-</a:t>
                      </a:r>
                      <a:r>
                        <a:rPr lang="en-US" sz="1800" u="none" strike="noStrike" baseline="30000" dirty="0">
                          <a:effectLst/>
                          <a:latin typeface="+mn-lt"/>
                        </a:rPr>
                        <a:t>13</a:t>
                      </a:r>
                      <a:r>
                        <a:rPr lang="en-US" sz="1800" u="none" strike="noStrike" dirty="0">
                          <a:effectLst/>
                          <a:latin typeface="+mn-lt"/>
                        </a:rPr>
                        <a:t>C</a:t>
                      </a:r>
                      <a:r>
                        <a:rPr lang="en-US" sz="1800" u="none" strike="noStrike" baseline="-25000" dirty="0">
                          <a:effectLst/>
                          <a:latin typeface="+mn-lt"/>
                        </a:rPr>
                        <a:t>2</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13</a:t>
                      </a:r>
                      <a:r>
                        <a:rPr lang="en-US" sz="1800" u="none" strike="noStrike" dirty="0">
                          <a:solidFill>
                            <a:srgbClr val="FF0000"/>
                          </a:solidFill>
                          <a:effectLst/>
                          <a:latin typeface="+mn-lt"/>
                        </a:rPr>
                        <a:t>C]</a:t>
                      </a:r>
                      <a:r>
                        <a:rPr lang="en-US" sz="1800" u="none" strike="noStrike" baseline="-25000" dirty="0">
                          <a:solidFill>
                            <a:srgbClr val="FF0000"/>
                          </a:solidFill>
                          <a:effectLst/>
                          <a:latin typeface="+mn-lt"/>
                        </a:rPr>
                        <a:t>2</a:t>
                      </a: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a:effectLst/>
                          <a:latin typeface="+mn-lt"/>
                        </a:rPr>
                        <a:t>3</a:t>
                      </a:r>
                      <a:endParaRPr lang="en-US" sz="1800" b="0" i="0" u="none" strike="noStrike">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l" fontAlgn="b"/>
                      <a:endParaRPr lang="en-US" sz="1200" b="0" i="0" u="none" strike="noStrike">
                        <a:solidFill>
                          <a:srgbClr val="000000"/>
                        </a:solidFill>
                        <a:effectLst/>
                        <a:latin typeface="+mn-lt"/>
                      </a:endParaRPr>
                    </a:p>
                  </a:txBody>
                  <a:tcPr marL="10275" marR="10275" marT="10275" marB="0" anchor="b"/>
                </a:tc>
                <a:extLst>
                  <a:ext uri="{0D108BD9-81ED-4DB2-BD59-A6C34878D82A}">
                    <a16:rowId xmlns:a16="http://schemas.microsoft.com/office/drawing/2014/main" val="2398893521"/>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a:effectLst/>
                          <a:latin typeface="+mn-lt"/>
                        </a:rPr>
                        <a:t> </a:t>
                      </a:r>
                      <a:endParaRPr lang="en-US" sz="1800" b="0" i="0" u="none" strike="noStrike">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[x-</a:t>
                      </a:r>
                      <a:r>
                        <a:rPr lang="en-US" sz="1800" u="none" strike="noStrike" baseline="30000" dirty="0">
                          <a:effectLst/>
                          <a:latin typeface="+mn-lt"/>
                        </a:rPr>
                        <a:t>13</a:t>
                      </a:r>
                      <a:r>
                        <a:rPr lang="en-US" sz="1800" u="none" strike="noStrike" dirty="0">
                          <a:effectLst/>
                          <a:latin typeface="+mn-lt"/>
                        </a:rPr>
                        <a:t>C</a:t>
                      </a:r>
                      <a:r>
                        <a:rPr lang="en-US" sz="1800" u="none" strike="noStrike" baseline="-25000" dirty="0">
                          <a:effectLst/>
                          <a:latin typeface="+mn-lt"/>
                        </a:rPr>
                        <a:t>1</a:t>
                      </a:r>
                      <a:r>
                        <a:rPr lang="en-US" sz="1800" u="none" strike="noStrike" dirty="0">
                          <a:effectLst/>
                          <a:latin typeface="+mn-lt"/>
                        </a:rPr>
                        <a:t>, y-</a:t>
                      </a:r>
                      <a:r>
                        <a:rPr lang="en-US" sz="1800" u="none" strike="noStrike" baseline="30000" dirty="0">
                          <a:effectLst/>
                          <a:latin typeface="+mn-lt"/>
                        </a:rPr>
                        <a:t>2</a:t>
                      </a:r>
                      <a:r>
                        <a:rPr lang="en-US" sz="1800" u="none" strike="noStrike" dirty="0">
                          <a:effectLst/>
                          <a:latin typeface="+mn-lt"/>
                        </a:rPr>
                        <a:t>H</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13</a:t>
                      </a:r>
                      <a:r>
                        <a:rPr lang="en-US" sz="1800" u="none" strike="noStrike" dirty="0">
                          <a:solidFill>
                            <a:srgbClr val="FF0000"/>
                          </a:solidFill>
                          <a:effectLst/>
                          <a:latin typeface="+mn-lt"/>
                        </a:rPr>
                        <a:t>C]</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2</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2</a:t>
                      </a:r>
                      <a:r>
                        <a:rPr lang="en-US" sz="1800" u="none" strike="noStrike" dirty="0">
                          <a:solidFill>
                            <a:srgbClr val="FF0000"/>
                          </a:solidFill>
                          <a:effectLst/>
                          <a:latin typeface="+mn-lt"/>
                        </a:rPr>
                        <a:t>H]</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7</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24</a:t>
                      </a:r>
                      <a:endParaRPr lang="en-US" sz="1800" b="0" i="0" u="none" strike="noStrike" dirty="0">
                        <a:solidFill>
                          <a:srgbClr val="000000"/>
                        </a:solidFill>
                        <a:effectLst/>
                        <a:latin typeface="+mn-lt"/>
                      </a:endParaRP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1972807689"/>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[x-</a:t>
                      </a:r>
                      <a:r>
                        <a:rPr lang="en-US" sz="1800" u="none" strike="noStrike" baseline="30000" dirty="0">
                          <a:effectLst/>
                          <a:latin typeface="+mn-lt"/>
                        </a:rPr>
                        <a:t>13</a:t>
                      </a:r>
                      <a:r>
                        <a:rPr lang="en-US" sz="1800" u="none" strike="noStrike" dirty="0">
                          <a:effectLst/>
                          <a:latin typeface="+mn-lt"/>
                        </a:rPr>
                        <a:t>C</a:t>
                      </a:r>
                      <a:r>
                        <a:rPr lang="en-US" sz="1800" u="none" strike="noStrike" baseline="-25000" dirty="0">
                          <a:effectLst/>
                          <a:latin typeface="+mn-lt"/>
                        </a:rPr>
                        <a:t>1</a:t>
                      </a:r>
                      <a:r>
                        <a:rPr lang="en-US" sz="1800" u="none" strike="noStrike" dirty="0">
                          <a:effectLst/>
                          <a:latin typeface="+mn-lt"/>
                        </a:rPr>
                        <a:t>, </a:t>
                      </a:r>
                      <a:r>
                        <a:rPr lang="en-US" sz="1800" u="none" strike="noStrike" baseline="30000" dirty="0">
                          <a:effectLst/>
                          <a:latin typeface="+mn-lt"/>
                        </a:rPr>
                        <a:t>15</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 </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13</a:t>
                      </a:r>
                      <a:r>
                        <a:rPr lang="en-US" sz="1800" u="none" strike="noStrike" dirty="0">
                          <a:solidFill>
                            <a:srgbClr val="FF0000"/>
                          </a:solidFill>
                          <a:effectLst/>
                          <a:latin typeface="+mn-lt"/>
                        </a:rPr>
                        <a:t>C]</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2</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15</a:t>
                      </a:r>
                      <a:r>
                        <a:rPr lang="en-US" sz="1800" u="none" strike="noStrike" dirty="0">
                          <a:solidFill>
                            <a:srgbClr val="FF0000"/>
                          </a:solidFill>
                          <a:effectLst/>
                          <a:latin typeface="+mn-lt"/>
                        </a:rPr>
                        <a:t>N]</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3</a:t>
                      </a:r>
                      <a:endParaRPr lang="en-US" sz="1800" b="0" i="0" u="none" strike="noStrike" dirty="0">
                        <a:solidFill>
                          <a:srgbClr val="000000"/>
                        </a:solidFill>
                        <a:effectLst/>
                        <a:latin typeface="+mn-lt"/>
                      </a:endParaRP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3877847915"/>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[x-</a:t>
                      </a:r>
                      <a:r>
                        <a:rPr lang="en-US" sz="1800" u="none" strike="noStrike" baseline="30000" dirty="0">
                          <a:effectLst/>
                          <a:latin typeface="+mn-lt"/>
                        </a:rPr>
                        <a:t>13</a:t>
                      </a:r>
                      <a:r>
                        <a:rPr lang="en-US" sz="1800" u="none" strike="noStrike" dirty="0">
                          <a:effectLst/>
                          <a:latin typeface="+mn-lt"/>
                        </a:rPr>
                        <a:t>C</a:t>
                      </a:r>
                      <a:r>
                        <a:rPr lang="en-US" sz="1800" u="none" strike="noStrike" baseline="-25000" dirty="0">
                          <a:effectLst/>
                          <a:latin typeface="+mn-lt"/>
                        </a:rPr>
                        <a:t>1</a:t>
                      </a:r>
                      <a:r>
                        <a:rPr lang="en-US" sz="1800" u="none" strike="noStrike" dirty="0">
                          <a:effectLst/>
                          <a:latin typeface="+mn-lt"/>
                        </a:rPr>
                        <a:t>, y-</a:t>
                      </a:r>
                      <a:r>
                        <a:rPr lang="en-US" sz="1800" u="none" strike="noStrike" baseline="30000" dirty="0">
                          <a:effectLst/>
                          <a:latin typeface="+mn-lt"/>
                        </a:rPr>
                        <a:t>17</a:t>
                      </a:r>
                      <a:r>
                        <a:rPr lang="en-US" sz="1800" u="none" strike="noStrike" dirty="0">
                          <a:effectLst/>
                          <a:latin typeface="+mn-lt"/>
                        </a:rPr>
                        <a:t>O</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13</a:t>
                      </a:r>
                      <a:r>
                        <a:rPr lang="en-US" sz="1800" u="none" strike="noStrike" dirty="0">
                          <a:solidFill>
                            <a:srgbClr val="FF0000"/>
                          </a:solidFill>
                          <a:effectLst/>
                          <a:latin typeface="+mn-lt"/>
                        </a:rPr>
                        <a:t>C]</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2</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solidFill>
                            <a:schemeClr val="bg1"/>
                          </a:solidFill>
                          <a:effectLst/>
                          <a:latin typeface="+mn-lt"/>
                        </a:rPr>
                        <a:t>[</a:t>
                      </a:r>
                      <a:r>
                        <a:rPr lang="en-US" sz="1800" u="none" strike="noStrike" baseline="30000" dirty="0">
                          <a:solidFill>
                            <a:schemeClr val="bg1"/>
                          </a:solidFill>
                          <a:effectLst/>
                          <a:latin typeface="+mn-lt"/>
                        </a:rPr>
                        <a:t>14</a:t>
                      </a:r>
                      <a:r>
                        <a:rPr lang="en-US" sz="1800" u="none" strike="noStrike" dirty="0">
                          <a:solidFill>
                            <a:schemeClr val="bg1"/>
                          </a:solidFill>
                          <a:effectLst/>
                          <a:latin typeface="+mn-lt"/>
                        </a:rPr>
                        <a:t>N]</a:t>
                      </a:r>
                      <a:r>
                        <a:rPr lang="en-US" sz="1800" u="none" strike="noStrike" baseline="-25000" dirty="0">
                          <a:solidFill>
                            <a:schemeClr val="bg1"/>
                          </a:solidFill>
                          <a:effectLst/>
                          <a:latin typeface="+mn-lt"/>
                        </a:rPr>
                        <a:t>1</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17</a:t>
                      </a:r>
                      <a:r>
                        <a:rPr lang="en-US" sz="1800" u="none" strike="noStrike" dirty="0">
                          <a:solidFill>
                            <a:srgbClr val="FF0000"/>
                          </a:solidFill>
                          <a:effectLst/>
                          <a:latin typeface="+mn-lt"/>
                        </a:rPr>
                        <a:t>O]</a:t>
                      </a:r>
                      <a:r>
                        <a:rPr lang="en-US" sz="1800" u="none" strike="noStrike" baseline="-25000" dirty="0">
                          <a:solidFill>
                            <a:srgbClr val="FF0000"/>
                          </a:solidFill>
                          <a:effectLst/>
                          <a:latin typeface="+mn-lt"/>
                        </a:rPr>
                        <a:t>1</a:t>
                      </a:r>
                      <a:r>
                        <a:rPr lang="en-US" sz="1800" u="none" strike="noStrike" baseline="0" dirty="0">
                          <a:effectLst/>
                          <a:latin typeface="+mn-lt"/>
                        </a:rPr>
                        <a:t>[</a:t>
                      </a:r>
                      <a:r>
                        <a:rPr lang="en-US" sz="1800" u="none" strike="noStrike" baseline="30000" dirty="0">
                          <a:effectLst/>
                          <a:latin typeface="+mn-lt"/>
                        </a:rPr>
                        <a:t>16</a:t>
                      </a:r>
                      <a:r>
                        <a:rPr lang="en-US" sz="1800" u="none" strike="noStrike" baseline="0" dirty="0">
                          <a:effectLst/>
                          <a:latin typeface="+mn-lt"/>
                        </a:rPr>
                        <a:t>O]</a:t>
                      </a:r>
                      <a:r>
                        <a:rPr lang="en-US" sz="1800" u="none" strike="noStrike" baseline="-25000" dirty="0">
                          <a:effectLst/>
                          <a:latin typeface="+mn-lt"/>
                        </a:rPr>
                        <a:t>1</a:t>
                      </a:r>
                      <a:endParaRPr lang="en-US" sz="1800" b="0" i="0" u="none" strike="noStrike" baseline="-25000" dirty="0">
                        <a:solidFill>
                          <a:srgbClr val="000000"/>
                        </a:solidFill>
                        <a:effectLst/>
                        <a:latin typeface="+mn-lt"/>
                      </a:endParaRPr>
                    </a:p>
                  </a:txBody>
                  <a:tcPr marL="10275" marR="10275" marT="10275" marB="0" anchor="ctr"/>
                </a:tc>
                <a:tc>
                  <a:txBody>
                    <a:bodyPr/>
                    <a:lstStyle/>
                    <a:p>
                      <a:pPr algn="ctr" fontAlgn="b"/>
                      <a:r>
                        <a:rPr lang="en-US" sz="1800" b="0" i="0" u="none" strike="noStrike" dirty="0">
                          <a:solidFill>
                            <a:srgbClr val="000000"/>
                          </a:solidFill>
                          <a:effectLst/>
                          <a:latin typeface="+mn-lt"/>
                        </a:rPr>
                        <a:t>6</a:t>
                      </a: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598449978"/>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[x,y-</a:t>
                      </a:r>
                      <a:r>
                        <a:rPr lang="en-US" sz="1800" u="none" strike="noStrike" baseline="30000" dirty="0">
                          <a:effectLst/>
                          <a:latin typeface="+mn-lt"/>
                        </a:rPr>
                        <a:t>2</a:t>
                      </a:r>
                      <a:r>
                        <a:rPr lang="en-US" sz="1800" u="none" strike="noStrike" dirty="0">
                          <a:effectLst/>
                          <a:latin typeface="+mn-lt"/>
                        </a:rPr>
                        <a:t>H</a:t>
                      </a:r>
                      <a:r>
                        <a:rPr lang="en-US" sz="1800" u="none" strike="noStrike" baseline="-25000" dirty="0">
                          <a:effectLst/>
                          <a:latin typeface="+mn-lt"/>
                        </a:rPr>
                        <a:t>2</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2</a:t>
                      </a:r>
                      <a:r>
                        <a:rPr lang="en-US" sz="1800" u="none" strike="noStrike" dirty="0">
                          <a:solidFill>
                            <a:srgbClr val="FF0000"/>
                          </a:solidFill>
                          <a:effectLst/>
                          <a:latin typeface="+mn-lt"/>
                        </a:rPr>
                        <a:t>H]</a:t>
                      </a:r>
                      <a:r>
                        <a:rPr lang="en-US" sz="1800" u="none" strike="noStrike" baseline="-25000" dirty="0">
                          <a:solidFill>
                            <a:srgbClr val="FF0000"/>
                          </a:solidFill>
                          <a:effectLst/>
                          <a:latin typeface="+mn-lt"/>
                        </a:rPr>
                        <a:t>2</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6</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28</a:t>
                      </a:r>
                      <a:endParaRPr lang="en-US" sz="1800" b="0" i="0" u="none" strike="noStrike" dirty="0">
                        <a:solidFill>
                          <a:srgbClr val="000000"/>
                        </a:solidFill>
                        <a:effectLst/>
                        <a:latin typeface="+mn-lt"/>
                      </a:endParaRP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408653605"/>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[x-</a:t>
                      </a:r>
                      <a:r>
                        <a:rPr lang="en-US" sz="1800" u="none" strike="noStrike" baseline="30000" dirty="0">
                          <a:effectLst/>
                          <a:latin typeface="+mn-lt"/>
                        </a:rPr>
                        <a:t>2</a:t>
                      </a:r>
                      <a:r>
                        <a:rPr lang="en-US" sz="1800" u="none" strike="noStrike" dirty="0">
                          <a:effectLst/>
                          <a:latin typeface="+mn-lt"/>
                        </a:rPr>
                        <a:t>H</a:t>
                      </a:r>
                      <a:r>
                        <a:rPr lang="en-US" sz="1800" u="none" strike="noStrike" baseline="-25000" dirty="0">
                          <a:effectLst/>
                          <a:latin typeface="+mn-lt"/>
                        </a:rPr>
                        <a:t>1</a:t>
                      </a:r>
                      <a:r>
                        <a:rPr lang="en-US" sz="1800" u="none" strike="noStrike" dirty="0">
                          <a:effectLst/>
                          <a:latin typeface="+mn-lt"/>
                        </a:rPr>
                        <a:t>, </a:t>
                      </a:r>
                      <a:r>
                        <a:rPr lang="en-US" sz="1800" u="none" strike="noStrike" baseline="30000" dirty="0">
                          <a:effectLst/>
                          <a:latin typeface="+mn-lt"/>
                        </a:rPr>
                        <a:t>15</a:t>
                      </a:r>
                      <a:r>
                        <a:rPr lang="en-US" sz="1800" u="none" strike="noStrike" dirty="0">
                          <a:effectLst/>
                          <a:latin typeface="+mn-lt"/>
                        </a:rPr>
                        <a:t>N</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2</a:t>
                      </a:r>
                      <a:r>
                        <a:rPr lang="en-US" sz="1800" u="none" strike="noStrike" dirty="0">
                          <a:solidFill>
                            <a:srgbClr val="FF0000"/>
                          </a:solidFill>
                          <a:effectLst/>
                          <a:latin typeface="+mn-lt"/>
                        </a:rPr>
                        <a:t>H]</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7</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15</a:t>
                      </a:r>
                      <a:r>
                        <a:rPr lang="en-US" sz="1800" u="none" strike="noStrike" dirty="0">
                          <a:solidFill>
                            <a:srgbClr val="FF0000"/>
                          </a:solidFill>
                          <a:effectLst/>
                          <a:latin typeface="+mn-lt"/>
                        </a:rPr>
                        <a:t>N]</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2</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8</a:t>
                      </a:r>
                      <a:endParaRPr lang="en-US" sz="1800" b="0" i="0" u="none" strike="noStrike" dirty="0">
                        <a:solidFill>
                          <a:srgbClr val="000000"/>
                        </a:solidFill>
                        <a:effectLst/>
                        <a:latin typeface="+mn-lt"/>
                      </a:endParaRP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3616366546"/>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[x-</a:t>
                      </a:r>
                      <a:r>
                        <a:rPr lang="en-US" sz="1800" u="none" strike="noStrike" baseline="30000" dirty="0">
                          <a:effectLst/>
                          <a:latin typeface="+mn-lt"/>
                        </a:rPr>
                        <a:t>2</a:t>
                      </a:r>
                      <a:r>
                        <a:rPr lang="en-US" sz="1800" u="none" strike="noStrike" dirty="0">
                          <a:effectLst/>
                          <a:latin typeface="+mn-lt"/>
                        </a:rPr>
                        <a:t>H</a:t>
                      </a:r>
                      <a:r>
                        <a:rPr lang="en-US" sz="1800" u="none" strike="noStrike" baseline="-25000" dirty="0">
                          <a:effectLst/>
                          <a:latin typeface="+mn-lt"/>
                        </a:rPr>
                        <a:t>1</a:t>
                      </a:r>
                      <a:r>
                        <a:rPr lang="en-US" sz="1800" u="none" strike="noStrike" dirty="0">
                          <a:effectLst/>
                          <a:latin typeface="+mn-lt"/>
                        </a:rPr>
                        <a:t>, y-</a:t>
                      </a:r>
                      <a:r>
                        <a:rPr lang="en-US" sz="1800" u="none" strike="noStrike" baseline="30000" dirty="0">
                          <a:effectLst/>
                          <a:latin typeface="+mn-lt"/>
                        </a:rPr>
                        <a:t>17</a:t>
                      </a:r>
                      <a:r>
                        <a:rPr lang="en-US" sz="1800" u="none" strike="noStrike" dirty="0">
                          <a:effectLst/>
                          <a:latin typeface="+mn-lt"/>
                        </a:rPr>
                        <a:t>O</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2</a:t>
                      </a:r>
                      <a:r>
                        <a:rPr lang="en-US" sz="1800" u="none" strike="noStrike" dirty="0">
                          <a:solidFill>
                            <a:srgbClr val="FF0000"/>
                          </a:solidFill>
                          <a:effectLst/>
                          <a:latin typeface="+mn-lt"/>
                        </a:rPr>
                        <a:t>H]</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7</a:t>
                      </a:r>
                      <a:r>
                        <a:rPr lang="en-US" sz="1800" u="none" strike="noStrike" dirty="0">
                          <a:solidFill>
                            <a:schemeClr val="bg1"/>
                          </a:solidFill>
                          <a:effectLst/>
                          <a:latin typeface="+mn-lt"/>
                        </a:rPr>
                        <a:t>[</a:t>
                      </a:r>
                      <a:r>
                        <a:rPr lang="en-US" sz="1800" u="none" strike="noStrike" baseline="30000" dirty="0">
                          <a:solidFill>
                            <a:schemeClr val="bg1"/>
                          </a:solidFill>
                          <a:effectLst/>
                          <a:latin typeface="+mn-lt"/>
                        </a:rPr>
                        <a:t>14</a:t>
                      </a:r>
                      <a:r>
                        <a:rPr lang="en-US" sz="1800" u="none" strike="noStrike" dirty="0">
                          <a:solidFill>
                            <a:schemeClr val="bg1"/>
                          </a:solidFill>
                          <a:effectLst/>
                          <a:latin typeface="+mn-lt"/>
                        </a:rPr>
                        <a:t>N]</a:t>
                      </a:r>
                      <a:r>
                        <a:rPr lang="en-US" sz="1800" u="none" strike="noStrike" baseline="-25000" dirty="0">
                          <a:solidFill>
                            <a:schemeClr val="bg1"/>
                          </a:solidFill>
                          <a:effectLst/>
                          <a:latin typeface="+mn-lt"/>
                        </a:rPr>
                        <a:t>1</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17</a:t>
                      </a:r>
                      <a:r>
                        <a:rPr lang="en-US" sz="1800" u="none" strike="noStrike" dirty="0">
                          <a:solidFill>
                            <a:srgbClr val="FF0000"/>
                          </a:solidFill>
                          <a:effectLst/>
                          <a:latin typeface="+mn-lt"/>
                        </a:rPr>
                        <a:t>O]</a:t>
                      </a:r>
                      <a:r>
                        <a:rPr lang="en-US" sz="1800" u="none" strike="noStrike" baseline="-25000" dirty="0">
                          <a:solidFill>
                            <a:srgbClr val="FF0000"/>
                          </a:solidFill>
                          <a:effectLst/>
                          <a:latin typeface="+mn-lt"/>
                        </a:rPr>
                        <a:t>1</a:t>
                      </a:r>
                      <a:r>
                        <a:rPr lang="en-US" sz="1800" u="none" strike="noStrike" baseline="0" dirty="0">
                          <a:effectLst/>
                          <a:latin typeface="+mn-lt"/>
                        </a:rPr>
                        <a:t>[</a:t>
                      </a:r>
                      <a:r>
                        <a:rPr lang="en-US" sz="1800" u="none" strike="noStrike" baseline="30000" dirty="0">
                          <a:effectLst/>
                          <a:latin typeface="+mn-lt"/>
                        </a:rPr>
                        <a:t>16</a:t>
                      </a:r>
                      <a:r>
                        <a:rPr lang="en-US" sz="1800" u="none" strike="noStrike" baseline="0" dirty="0">
                          <a:effectLst/>
                          <a:latin typeface="+mn-lt"/>
                        </a:rPr>
                        <a:t>O]</a:t>
                      </a:r>
                      <a:r>
                        <a:rPr lang="en-US" sz="1800" u="none" strike="noStrike" baseline="-25000" dirty="0">
                          <a:effectLst/>
                          <a:latin typeface="+mn-lt"/>
                        </a:rPr>
                        <a:t>1</a:t>
                      </a:r>
                      <a:endParaRPr lang="en-US" sz="1800" b="0" i="0" u="none" strike="noStrike" baseline="-25000" dirty="0">
                        <a:solidFill>
                          <a:srgbClr val="000000"/>
                        </a:solidFill>
                        <a:effectLst/>
                        <a:latin typeface="+mn-lt"/>
                      </a:endParaRPr>
                    </a:p>
                  </a:txBody>
                  <a:tcPr marL="10275" marR="10275" marT="10275" marB="0" anchor="ctr"/>
                </a:tc>
                <a:tc>
                  <a:txBody>
                    <a:bodyPr/>
                    <a:lstStyle/>
                    <a:p>
                      <a:pPr algn="ctr" fontAlgn="b"/>
                      <a:r>
                        <a:rPr lang="en-US" sz="1800" b="0" i="0" u="none" strike="noStrike" dirty="0">
                          <a:solidFill>
                            <a:srgbClr val="000000"/>
                          </a:solidFill>
                          <a:effectLst/>
                          <a:latin typeface="+mn-lt"/>
                        </a:rPr>
                        <a:t>16</a:t>
                      </a: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1521641222"/>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a:t>
                      </a:r>
                      <a:r>
                        <a:rPr lang="en-US" sz="1800" u="none" strike="noStrike" baseline="30000" dirty="0">
                          <a:effectLst/>
                          <a:latin typeface="+mn-lt"/>
                        </a:rPr>
                        <a:t>15</a:t>
                      </a:r>
                      <a:r>
                        <a:rPr lang="en-US" sz="1800" u="none" strike="noStrike" dirty="0">
                          <a:effectLst/>
                          <a:latin typeface="+mn-lt"/>
                        </a:rPr>
                        <a:t>N</a:t>
                      </a:r>
                      <a:r>
                        <a:rPr lang="en-US" sz="1800" u="none" strike="noStrike" baseline="-25000" dirty="0">
                          <a:effectLst/>
                          <a:latin typeface="+mn-lt"/>
                        </a:rPr>
                        <a:t>1</a:t>
                      </a:r>
                      <a:r>
                        <a:rPr lang="en-US" sz="1800" u="none" strike="noStrike" baseline="0" dirty="0">
                          <a:effectLst/>
                          <a:latin typeface="+mn-lt"/>
                        </a:rPr>
                        <a:t>,</a:t>
                      </a:r>
                      <a:r>
                        <a:rPr lang="en-US" sz="1800" u="none" strike="noStrike" baseline="-25000" dirty="0">
                          <a:effectLst/>
                          <a:latin typeface="+mn-lt"/>
                        </a:rPr>
                        <a:t> </a:t>
                      </a:r>
                      <a:r>
                        <a:rPr lang="en-US" sz="1800" u="none" strike="noStrike" dirty="0">
                          <a:effectLst/>
                          <a:latin typeface="+mn-lt"/>
                        </a:rPr>
                        <a:t>y-</a:t>
                      </a:r>
                      <a:r>
                        <a:rPr lang="en-US" sz="1800" u="none" strike="noStrike" baseline="30000" dirty="0">
                          <a:effectLst/>
                          <a:latin typeface="+mn-lt"/>
                        </a:rPr>
                        <a:t>17</a:t>
                      </a:r>
                      <a:r>
                        <a:rPr lang="en-US" sz="1800" u="none" strike="noStrike" dirty="0">
                          <a:effectLst/>
                          <a:latin typeface="+mn-lt"/>
                        </a:rPr>
                        <a:t>O</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15</a:t>
                      </a:r>
                      <a:r>
                        <a:rPr lang="en-US" sz="1800" u="none" strike="noStrike" dirty="0">
                          <a:solidFill>
                            <a:srgbClr val="FF0000"/>
                          </a:solidFill>
                          <a:effectLst/>
                          <a:latin typeface="+mn-lt"/>
                        </a:rPr>
                        <a:t>N]</a:t>
                      </a:r>
                      <a:r>
                        <a:rPr lang="en-US" sz="1800" u="none" strike="noStrike" baseline="-25000" dirty="0">
                          <a:solidFill>
                            <a:srgbClr val="FF0000"/>
                          </a:solidFill>
                          <a:effectLst/>
                          <a:latin typeface="+mn-lt"/>
                        </a:rPr>
                        <a:t>1</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17</a:t>
                      </a:r>
                      <a:r>
                        <a:rPr lang="en-US" sz="1800" u="none" strike="noStrike" dirty="0">
                          <a:solidFill>
                            <a:srgbClr val="FF0000"/>
                          </a:solidFill>
                          <a:effectLst/>
                          <a:latin typeface="+mn-lt"/>
                        </a:rPr>
                        <a:t>O]</a:t>
                      </a:r>
                      <a:r>
                        <a:rPr lang="en-US" sz="1800" u="none" strike="noStrike" baseline="-25000" dirty="0">
                          <a:solidFill>
                            <a:srgbClr val="FF0000"/>
                          </a:solidFill>
                          <a:effectLst/>
                          <a:latin typeface="+mn-lt"/>
                        </a:rPr>
                        <a:t>1</a:t>
                      </a:r>
                      <a:r>
                        <a:rPr lang="en-US" sz="1800" u="none" strike="noStrike" baseline="0" dirty="0">
                          <a:effectLst/>
                          <a:latin typeface="+mn-lt"/>
                        </a:rPr>
                        <a:t>[</a:t>
                      </a:r>
                      <a:r>
                        <a:rPr lang="en-US" sz="1800" u="none" strike="noStrike" baseline="30000" dirty="0">
                          <a:effectLst/>
                          <a:latin typeface="+mn-lt"/>
                        </a:rPr>
                        <a:t>16</a:t>
                      </a:r>
                      <a:r>
                        <a:rPr lang="en-US" sz="1800" u="none" strike="noStrike" baseline="0" dirty="0">
                          <a:effectLst/>
                          <a:latin typeface="+mn-lt"/>
                        </a:rPr>
                        <a:t>O]</a:t>
                      </a:r>
                      <a:r>
                        <a:rPr lang="en-US" sz="1800" u="none" strike="noStrike" baseline="-25000" dirty="0">
                          <a:effectLst/>
                          <a:latin typeface="+mn-lt"/>
                        </a:rPr>
                        <a:t>1</a:t>
                      </a:r>
                      <a:endParaRPr lang="en-US" sz="1800" b="0" i="0" u="none" strike="noStrike" baseline="-25000" dirty="0">
                        <a:solidFill>
                          <a:srgbClr val="000000"/>
                        </a:solidFill>
                        <a:effectLst/>
                        <a:latin typeface="+mn-lt"/>
                      </a:endParaRPr>
                    </a:p>
                  </a:txBody>
                  <a:tcPr marL="10275" marR="10275" marT="10275" marB="0" anchor="ctr"/>
                </a:tc>
                <a:tc>
                  <a:txBody>
                    <a:bodyPr/>
                    <a:lstStyle/>
                    <a:p>
                      <a:pPr algn="ctr" fontAlgn="b"/>
                      <a:r>
                        <a:rPr lang="en-US" sz="1800" u="none" strike="noStrike" dirty="0">
                          <a:effectLst/>
                          <a:latin typeface="+mn-lt"/>
                        </a:rPr>
                        <a:t>2</a:t>
                      </a:r>
                      <a:endParaRPr lang="en-US" sz="1800" b="0" i="0" u="none" strike="noStrike" dirty="0">
                        <a:solidFill>
                          <a:srgbClr val="000000"/>
                        </a:solidFill>
                        <a:effectLst/>
                        <a:latin typeface="+mn-lt"/>
                      </a:endParaRP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178002998"/>
                  </a:ext>
                </a:extLst>
              </a:tr>
              <a:tr h="41589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[x,y-</a:t>
                      </a:r>
                      <a:r>
                        <a:rPr lang="en-US" sz="1800" u="none" strike="noStrike" baseline="30000" dirty="0">
                          <a:effectLst/>
                          <a:latin typeface="+mn-lt"/>
                        </a:rPr>
                        <a:t>17</a:t>
                      </a:r>
                      <a:r>
                        <a:rPr lang="en-US" sz="1800" u="none" strike="noStrike" dirty="0">
                          <a:effectLst/>
                          <a:latin typeface="+mn-lt"/>
                        </a:rPr>
                        <a:t>O</a:t>
                      </a:r>
                      <a:r>
                        <a:rPr lang="en-US" sz="1800" u="none" strike="noStrike" baseline="-25000" dirty="0">
                          <a:effectLst/>
                          <a:latin typeface="+mn-lt"/>
                        </a:rPr>
                        <a:t>2</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solidFill>
                            <a:schemeClr val="bg1"/>
                          </a:solidFill>
                          <a:effectLst/>
                          <a:latin typeface="+mn-lt"/>
                        </a:rPr>
                        <a:t>[</a:t>
                      </a:r>
                      <a:r>
                        <a:rPr lang="en-US" sz="1800" u="none" strike="noStrike" baseline="30000" dirty="0">
                          <a:solidFill>
                            <a:schemeClr val="bg1"/>
                          </a:solidFill>
                          <a:effectLst/>
                          <a:latin typeface="+mn-lt"/>
                        </a:rPr>
                        <a:t>14</a:t>
                      </a:r>
                      <a:r>
                        <a:rPr lang="en-US" sz="1800" u="none" strike="noStrike" dirty="0">
                          <a:solidFill>
                            <a:schemeClr val="bg1"/>
                          </a:solidFill>
                          <a:effectLst/>
                          <a:latin typeface="+mn-lt"/>
                        </a:rPr>
                        <a:t>N]</a:t>
                      </a:r>
                      <a:r>
                        <a:rPr lang="en-US" sz="1800" u="none" strike="noStrike" baseline="-25000" dirty="0">
                          <a:solidFill>
                            <a:schemeClr val="bg1"/>
                          </a:solidFill>
                          <a:effectLst/>
                          <a:latin typeface="+mn-lt"/>
                        </a:rPr>
                        <a:t>1</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17</a:t>
                      </a:r>
                      <a:r>
                        <a:rPr lang="en-US" sz="1800" u="none" strike="noStrike" dirty="0">
                          <a:solidFill>
                            <a:srgbClr val="FF0000"/>
                          </a:solidFill>
                          <a:effectLst/>
                          <a:latin typeface="+mn-lt"/>
                        </a:rPr>
                        <a:t>O]</a:t>
                      </a:r>
                      <a:r>
                        <a:rPr lang="en-US" sz="1800" u="none" strike="noStrike" baseline="-25000" dirty="0">
                          <a:solidFill>
                            <a:srgbClr val="FF0000"/>
                          </a:solidFill>
                          <a:effectLst/>
                          <a:latin typeface="+mn-lt"/>
                        </a:rPr>
                        <a:t>2</a:t>
                      </a:r>
                      <a:endParaRPr lang="en-US" sz="1800" b="0" i="0" u="none" strike="noStrike" baseline="-25000" dirty="0">
                        <a:solidFill>
                          <a:srgbClr val="000000"/>
                        </a:solidFill>
                        <a:effectLst/>
                        <a:latin typeface="+mn-lt"/>
                      </a:endParaRPr>
                    </a:p>
                  </a:txBody>
                  <a:tcPr marL="10275" marR="10275" marT="10275" marB="0" anchor="ctr"/>
                </a:tc>
                <a:tc>
                  <a:txBody>
                    <a:bodyPr/>
                    <a:lstStyle/>
                    <a:p>
                      <a:pPr algn="ctr" fontAlgn="b"/>
                      <a:r>
                        <a:rPr lang="en-US" sz="1800" b="0" i="0" u="none" strike="noStrike" dirty="0">
                          <a:solidFill>
                            <a:srgbClr val="000000"/>
                          </a:solidFill>
                          <a:effectLst/>
                          <a:latin typeface="+mn-lt"/>
                        </a:rPr>
                        <a:t>1</a:t>
                      </a:r>
                    </a:p>
                  </a:txBody>
                  <a:tcPr marL="10275" marR="10275" marT="10275" marB="0" anchor="ct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4243480166"/>
                  </a:ext>
                </a:extLst>
              </a:tr>
              <a:tr h="432532">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r>
                        <a:rPr lang="en-US" sz="1800" u="none" strike="noStrike" dirty="0">
                          <a:effectLst/>
                          <a:latin typeface="+mn-lt"/>
                        </a:rPr>
                        <a:t> </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[x-</a:t>
                      </a:r>
                      <a:r>
                        <a:rPr lang="en-US" sz="1800" u="none" strike="noStrike" baseline="30000" dirty="0">
                          <a:effectLst/>
                          <a:latin typeface="+mn-lt"/>
                        </a:rPr>
                        <a:t>18</a:t>
                      </a:r>
                      <a:r>
                        <a:rPr lang="en-US" sz="1800" u="none" strike="noStrike" dirty="0">
                          <a:effectLst/>
                          <a:latin typeface="+mn-lt"/>
                        </a:rPr>
                        <a:t>O</a:t>
                      </a:r>
                      <a:r>
                        <a:rPr lang="en-US" sz="1800" u="none" strike="noStrike" baseline="-25000" dirty="0">
                          <a:effectLst/>
                          <a:latin typeface="+mn-lt"/>
                        </a:rPr>
                        <a:t>1</a:t>
                      </a:r>
                      <a:r>
                        <a:rPr lang="en-US" sz="1800" u="none" strike="noStrike" dirty="0">
                          <a:effectLst/>
                          <a:latin typeface="+mn-lt"/>
                        </a:rPr>
                        <a:t>]-Ala</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a:t>
                      </a:r>
                      <a:r>
                        <a:rPr lang="en-US" sz="1800" u="none" strike="noStrike" baseline="30000" dirty="0">
                          <a:effectLst/>
                          <a:latin typeface="+mn-lt"/>
                        </a:rPr>
                        <a:t>12</a:t>
                      </a:r>
                      <a:r>
                        <a:rPr lang="en-US" sz="1800" u="none" strike="noStrike" dirty="0">
                          <a:effectLst/>
                          <a:latin typeface="+mn-lt"/>
                        </a:rPr>
                        <a:t>C]</a:t>
                      </a:r>
                      <a:r>
                        <a:rPr lang="en-US" sz="1800" u="none" strike="noStrike" baseline="-25000" dirty="0">
                          <a:effectLst/>
                          <a:latin typeface="+mn-lt"/>
                        </a:rPr>
                        <a:t>3</a:t>
                      </a:r>
                      <a:r>
                        <a:rPr lang="en-US" sz="1800" u="none" strike="noStrike" dirty="0">
                          <a:effectLst/>
                          <a:latin typeface="+mn-lt"/>
                        </a:rPr>
                        <a:t>[</a:t>
                      </a:r>
                      <a:r>
                        <a:rPr lang="en-US" sz="1800" u="none" strike="noStrike" baseline="30000" dirty="0">
                          <a:effectLst/>
                          <a:latin typeface="+mn-lt"/>
                        </a:rPr>
                        <a:t>1</a:t>
                      </a:r>
                      <a:r>
                        <a:rPr lang="en-US" sz="1800" u="none" strike="noStrike" dirty="0">
                          <a:effectLst/>
                          <a:latin typeface="+mn-lt"/>
                        </a:rPr>
                        <a:t>H]</a:t>
                      </a:r>
                      <a:r>
                        <a:rPr lang="en-US" sz="1800" u="none" strike="noStrike" baseline="-25000" dirty="0">
                          <a:effectLst/>
                          <a:latin typeface="+mn-lt"/>
                        </a:rPr>
                        <a:t>8</a:t>
                      </a:r>
                      <a:r>
                        <a:rPr lang="en-US" sz="1800" u="none" strike="noStrike" dirty="0">
                          <a:effectLst/>
                          <a:latin typeface="+mn-lt"/>
                        </a:rPr>
                        <a:t>[</a:t>
                      </a:r>
                      <a:r>
                        <a:rPr lang="en-US" sz="1800" u="none" strike="noStrike" baseline="30000" dirty="0">
                          <a:effectLst/>
                          <a:latin typeface="+mn-lt"/>
                        </a:rPr>
                        <a:t>14</a:t>
                      </a:r>
                      <a:r>
                        <a:rPr lang="en-US" sz="1800" u="none" strike="noStrike" dirty="0">
                          <a:effectLst/>
                          <a:latin typeface="+mn-lt"/>
                        </a:rPr>
                        <a:t>N]</a:t>
                      </a:r>
                      <a:r>
                        <a:rPr lang="en-US" sz="1800" u="none" strike="noStrike" baseline="-25000" dirty="0">
                          <a:effectLst/>
                          <a:latin typeface="+mn-lt"/>
                        </a:rPr>
                        <a:t>1</a:t>
                      </a:r>
                      <a:r>
                        <a:rPr lang="en-US" sz="1800" u="none" strike="noStrike" dirty="0">
                          <a:solidFill>
                            <a:srgbClr val="FF0000"/>
                          </a:solidFill>
                          <a:effectLst/>
                          <a:latin typeface="+mn-lt"/>
                        </a:rPr>
                        <a:t>[</a:t>
                      </a:r>
                      <a:r>
                        <a:rPr lang="en-US" sz="1800" u="none" strike="noStrike" baseline="30000" dirty="0">
                          <a:solidFill>
                            <a:srgbClr val="FF0000"/>
                          </a:solidFill>
                          <a:effectLst/>
                          <a:latin typeface="+mn-lt"/>
                        </a:rPr>
                        <a:t>18</a:t>
                      </a:r>
                      <a:r>
                        <a:rPr lang="en-US" sz="1800" u="none" strike="noStrike" dirty="0">
                          <a:solidFill>
                            <a:srgbClr val="FF0000"/>
                          </a:solidFill>
                          <a:effectLst/>
                          <a:latin typeface="+mn-lt"/>
                        </a:rPr>
                        <a:t>O]</a:t>
                      </a:r>
                      <a:r>
                        <a:rPr lang="en-US" sz="1800" u="none" strike="noStrike" baseline="-25000" dirty="0">
                          <a:solidFill>
                            <a:srgbClr val="FF0000"/>
                          </a:solidFill>
                          <a:effectLst/>
                          <a:latin typeface="+mn-lt"/>
                        </a:rPr>
                        <a:t>1</a:t>
                      </a:r>
                      <a:r>
                        <a:rPr lang="en-US" sz="1800" u="none" strike="noStrike" dirty="0">
                          <a:effectLst/>
                          <a:latin typeface="+mn-lt"/>
                        </a:rPr>
                        <a:t>[</a:t>
                      </a:r>
                      <a:r>
                        <a:rPr lang="en-US" sz="1800" u="none" strike="noStrike" baseline="30000" dirty="0">
                          <a:effectLst/>
                          <a:latin typeface="+mn-lt"/>
                        </a:rPr>
                        <a:t>16</a:t>
                      </a:r>
                      <a:r>
                        <a:rPr lang="en-US" sz="1800" u="none" strike="noStrike" dirty="0">
                          <a:effectLst/>
                          <a:latin typeface="+mn-lt"/>
                        </a:rPr>
                        <a:t>O]</a:t>
                      </a:r>
                      <a:r>
                        <a:rPr lang="en-US" sz="1800" u="none" strike="noStrike" baseline="-25000" dirty="0">
                          <a:effectLst/>
                          <a:latin typeface="+mn-lt"/>
                        </a:rPr>
                        <a:t>1</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ctr" fontAlgn="b"/>
                      <a:r>
                        <a:rPr lang="en-US" sz="1800" u="none" strike="noStrike" dirty="0">
                          <a:effectLst/>
                          <a:latin typeface="+mn-lt"/>
                        </a:rPr>
                        <a:t>2</a:t>
                      </a:r>
                      <a:endParaRPr lang="en-US" sz="1800" b="0" i="0" u="none" strike="noStrike" dirty="0">
                        <a:solidFill>
                          <a:srgbClr val="000000"/>
                        </a:solidFill>
                        <a:effectLst/>
                        <a:latin typeface="+mn-lt"/>
                      </a:endParaRPr>
                    </a:p>
                  </a:txBody>
                  <a:tcPr marL="10275" marR="10275" marT="10275" marB="0" anchor="ctr">
                    <a:lnB w="12700" cap="flat" cmpd="sng" algn="ctr">
                      <a:solidFill>
                        <a:schemeClr val="bg1"/>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2201167597"/>
                  </a:ext>
                </a:extLst>
              </a:tr>
              <a:tr h="411440">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ctr" fontAlgn="b"/>
                      <a:endParaRPr lang="en-US" sz="1800" b="0" i="0" u="none" strike="noStrike">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ctr" fontAlgn="b"/>
                      <a:endParaRPr lang="en-US" sz="1800" b="0" i="0" u="none" strike="noStrike" dirty="0">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total combinations</a:t>
                      </a:r>
                      <a:endParaRPr lang="en-US" sz="1800" b="0" i="0" u="none" strike="noStrike" dirty="0">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ctr" fontAlgn="b"/>
                      <a:r>
                        <a:rPr lang="en-US" sz="1800" u="none" strike="noStrike" dirty="0">
                          <a:effectLst/>
                          <a:latin typeface="+mn-lt"/>
                        </a:rPr>
                        <a:t>93</a:t>
                      </a:r>
                      <a:endParaRPr lang="en-US" sz="1800" b="0" i="0" u="none" strike="noStrike" dirty="0">
                        <a:solidFill>
                          <a:srgbClr val="000000"/>
                        </a:solidFill>
                        <a:effectLst/>
                        <a:latin typeface="+mn-lt"/>
                      </a:endParaRPr>
                    </a:p>
                  </a:txBody>
                  <a:tcPr marL="10275" marR="10275" marT="10275" marB="0" anchor="ctr">
                    <a:lnT w="12700" cap="flat" cmpd="sng" algn="ctr">
                      <a:solidFill>
                        <a:schemeClr val="bg1"/>
                      </a:solidFill>
                      <a:prstDash val="solid"/>
                      <a:round/>
                      <a:headEnd type="none" w="med" len="med"/>
                      <a:tailEnd type="none" w="med" len="med"/>
                    </a:lnT>
                  </a:tcPr>
                </a:tc>
                <a:tc>
                  <a:txBody>
                    <a:bodyPr/>
                    <a:lstStyle/>
                    <a:p>
                      <a:pPr algn="l" fontAlgn="b"/>
                      <a:endParaRPr lang="en-US" sz="1200" b="0" i="0" u="none" strike="noStrike" dirty="0">
                        <a:solidFill>
                          <a:srgbClr val="000000"/>
                        </a:solidFill>
                        <a:effectLst/>
                        <a:latin typeface="+mn-lt"/>
                      </a:endParaRPr>
                    </a:p>
                  </a:txBody>
                  <a:tcPr marL="10275" marR="10275" marT="10275" marB="0" anchor="b"/>
                </a:tc>
                <a:extLst>
                  <a:ext uri="{0D108BD9-81ED-4DB2-BD59-A6C34878D82A}">
                    <a16:rowId xmlns:a16="http://schemas.microsoft.com/office/drawing/2014/main" val="3150223298"/>
                  </a:ext>
                </a:extLst>
              </a:tr>
              <a:tr h="312739">
                <a:tc>
                  <a:txBody>
                    <a:bodyPr/>
                    <a:lstStyle/>
                    <a:p>
                      <a:pPr algn="l" fontAlgn="b"/>
                      <a:endParaRPr lang="en-US" sz="1200" b="0" i="0" u="none" strike="noStrike">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10275" marR="10275" marT="10275" marB="0" anchor="b"/>
                </a:tc>
                <a:extLst>
                  <a:ext uri="{0D108BD9-81ED-4DB2-BD59-A6C34878D82A}">
                    <a16:rowId xmlns:a16="http://schemas.microsoft.com/office/drawing/2014/main" val="1951599016"/>
                  </a:ext>
                </a:extLst>
              </a:tr>
            </a:tbl>
          </a:graphicData>
        </a:graphic>
      </p:graphicFrame>
    </p:spTree>
    <p:extLst>
      <p:ext uri="{BB962C8B-B14F-4D97-AF65-F5344CB8AC3E}">
        <p14:creationId xmlns:p14="http://schemas.microsoft.com/office/powerpoint/2010/main" val="26094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7F5A-7E11-415A-BB15-225A229925C1}"/>
              </a:ext>
            </a:extLst>
          </p:cNvPr>
          <p:cNvSpPr>
            <a:spLocks noGrp="1"/>
          </p:cNvSpPr>
          <p:nvPr>
            <p:ph type="title"/>
          </p:nvPr>
        </p:nvSpPr>
        <p:spPr>
          <a:xfrm>
            <a:off x="0" y="0"/>
            <a:ext cx="9144000" cy="681037"/>
          </a:xfrm>
        </p:spPr>
        <p:txBody>
          <a:bodyPr>
            <a:normAutofit/>
          </a:bodyPr>
          <a:lstStyle/>
          <a:p>
            <a:pPr algn="ctr"/>
            <a:r>
              <a:rPr lang="en-US" sz="3600"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0DDD21CE-44F5-4D13-A646-FF515E6A3C42}"/>
              </a:ext>
            </a:extLst>
          </p:cNvPr>
          <p:cNvSpPr>
            <a:spLocks noGrp="1"/>
          </p:cNvSpPr>
          <p:nvPr>
            <p:ph idx="1"/>
          </p:nvPr>
        </p:nvSpPr>
        <p:spPr>
          <a:xfrm>
            <a:off x="986589" y="960120"/>
            <a:ext cx="7603958" cy="5040629"/>
          </a:xfrm>
        </p:spPr>
        <p:txBody>
          <a:bodyPr>
            <a:normAutofit/>
          </a:bodyPr>
          <a:lstStyle/>
          <a:p>
            <a:pPr marL="571500" indent="-571500">
              <a:lnSpc>
                <a:spcPct val="100000"/>
              </a:lnSpc>
              <a:spcBef>
                <a:spcPts val="0"/>
              </a:spcBef>
              <a:spcAft>
                <a:spcPts val="0"/>
              </a:spcAft>
              <a:buFont typeface="+mj-lt"/>
              <a:buAutoNum type="romanUcPeriod"/>
            </a:pPr>
            <a:r>
              <a:rPr lang="en-US" sz="2000" dirty="0">
                <a:latin typeface="Arial" panose="020B0604020202020204" pitchFamily="34" charset="0"/>
                <a:cs typeface="Arial" panose="020B0604020202020204" pitchFamily="34" charset="0"/>
              </a:rPr>
              <a:t>What are Stable-Label Isotope Tracers?</a:t>
            </a:r>
          </a:p>
          <a:p>
            <a:pPr marL="0"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marL="514350" indent="-514350">
              <a:lnSpc>
                <a:spcPct val="100000"/>
              </a:lnSpc>
              <a:spcBef>
                <a:spcPts val="0"/>
              </a:spcBef>
              <a:buFont typeface="+mj-lt"/>
              <a:buAutoNum type="romanUcPeriod" startAt="2"/>
            </a:pPr>
            <a:r>
              <a:rPr lang="en-US" sz="2800" b="1" dirty="0">
                <a:latin typeface="Arial" panose="020B0604020202020204" pitchFamily="34" charset="0"/>
                <a:cs typeface="Arial" panose="020B0604020202020204" pitchFamily="34" charset="0"/>
              </a:rPr>
              <a:t>Practical Considerations</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What are the specific aims of the project?</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Common stable-label substrates</a:t>
            </a:r>
          </a:p>
          <a:p>
            <a:pPr marL="971550" lvl="1" indent="-514350">
              <a:lnSpc>
                <a:spcPct val="100000"/>
              </a:lnSpc>
              <a:spcBef>
                <a:spcPts val="0"/>
              </a:spcBef>
              <a:buFont typeface="+mj-lt"/>
              <a:buAutoNum type="romanLcPeriod"/>
            </a:pPr>
            <a:r>
              <a:rPr lang="en-US" sz="1600" dirty="0">
                <a:latin typeface="Arial" panose="020B0604020202020204" pitchFamily="34" charset="0"/>
                <a:cs typeface="Arial" panose="020B0604020202020204" pitchFamily="34" charset="0"/>
              </a:rPr>
              <a:t>Study design</a:t>
            </a:r>
          </a:p>
          <a:p>
            <a:pPr marL="514350" indent="-514350">
              <a:lnSpc>
                <a:spcPct val="100000"/>
              </a:lnSpc>
              <a:spcBef>
                <a:spcPts val="0"/>
              </a:spcBef>
              <a:buFont typeface="+mj-lt"/>
              <a:buAutoNum type="romanUcPeriod" startAt="2"/>
            </a:pPr>
            <a:endParaRPr lang="en-US" sz="2000" dirty="0">
              <a:latin typeface="Arial" panose="020B0604020202020204" pitchFamily="34" charset="0"/>
              <a:cs typeface="Arial" panose="020B0604020202020204" pitchFamily="34" charset="0"/>
            </a:endParaRPr>
          </a:p>
          <a:p>
            <a:pPr marL="514350" indent="-514350">
              <a:lnSpc>
                <a:spcPct val="100000"/>
              </a:lnSpc>
              <a:spcBef>
                <a:spcPts val="0"/>
              </a:spcBef>
              <a:buFont typeface="+mj-lt"/>
              <a:buAutoNum type="romanUcPeriod" startAt="2"/>
            </a:pPr>
            <a:r>
              <a:rPr lang="en-US" sz="2000" dirty="0">
                <a:latin typeface="Arial" panose="020B0604020202020204" pitchFamily="34" charset="0"/>
                <a:cs typeface="Arial" panose="020B0604020202020204" pitchFamily="34" charset="0"/>
              </a:rPr>
              <a:t>How are isotopically labeled compounds measured?</a:t>
            </a:r>
          </a:p>
          <a:p>
            <a:pPr marL="514350" indent="-514350">
              <a:lnSpc>
                <a:spcPct val="100000"/>
              </a:lnSpc>
              <a:spcBef>
                <a:spcPts val="0"/>
              </a:spcBef>
              <a:buFont typeface="+mj-lt"/>
              <a:buAutoNum type="romanUcPeriod" startAt="2"/>
            </a:pPr>
            <a:endParaRPr lang="en-US" sz="2000" dirty="0">
              <a:latin typeface="Arial" panose="020B0604020202020204" pitchFamily="34" charset="0"/>
              <a:cs typeface="Arial" panose="020B0604020202020204" pitchFamily="34" charset="0"/>
            </a:endParaRPr>
          </a:p>
          <a:p>
            <a:pPr marL="571500" indent="-571500">
              <a:lnSpc>
                <a:spcPct val="100000"/>
              </a:lnSpc>
              <a:buFont typeface="+mj-lt"/>
              <a:buAutoNum type="romanUcPeriod" startAt="2"/>
            </a:pPr>
            <a:r>
              <a:rPr lang="en-US" sz="2000" dirty="0">
                <a:latin typeface="Arial" panose="020B0604020202020204" pitchFamily="34" charset="0"/>
                <a:cs typeface="Arial" panose="020B0604020202020204" pitchFamily="34" charset="0"/>
              </a:rPr>
              <a:t>Selected Research application</a:t>
            </a:r>
          </a:p>
          <a:p>
            <a:pPr marL="0" indent="0">
              <a:lnSpc>
                <a:spcPct val="100000"/>
              </a:lnSpc>
              <a:buNone/>
            </a:pPr>
            <a:endParaRPr lang="en-US" sz="2000" dirty="0">
              <a:latin typeface="Arial" panose="020B0604020202020204" pitchFamily="34" charset="0"/>
              <a:cs typeface="Arial" panose="020B0604020202020204" pitchFamily="34" charset="0"/>
            </a:endParaRPr>
          </a:p>
          <a:p>
            <a:pPr marL="571500" indent="-571500">
              <a:lnSpc>
                <a:spcPct val="150000"/>
              </a:lnSpc>
              <a:buFont typeface="+mj-lt"/>
              <a:buAutoNum type="romanUcPeriod"/>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156012"/>
      </p:ext>
    </p:extLst>
  </p:cSld>
  <p:clrMapOvr>
    <a:masterClrMapping/>
  </p:clrMapOvr>
  <mc:AlternateContent xmlns:mc="http://schemas.openxmlformats.org/markup-compatibility/2006" xmlns:p14="http://schemas.microsoft.com/office/powerpoint/2010/main">
    <mc:Choice Requires="p14">
      <p:transition spd="slow" p14:dur="2000" advTm="37486"/>
    </mc:Choice>
    <mc:Fallback xmlns="">
      <p:transition spd="slow" advTm="3748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0"/>
            <a:ext cx="7429499" cy="446007"/>
          </a:xfrm>
        </p:spPr>
        <p:txBody>
          <a:bodyPr>
            <a:normAutofit fontScale="90000"/>
          </a:bodyPr>
          <a:lstStyle/>
          <a:p>
            <a:pPr algn="ctr"/>
            <a:r>
              <a:rPr lang="en-US" sz="2800" dirty="0"/>
              <a:t>II. What are the Specific aims of the project?</a:t>
            </a:r>
          </a:p>
        </p:txBody>
      </p:sp>
      <p:grpSp>
        <p:nvGrpSpPr>
          <p:cNvPr id="17" name="Group 16"/>
          <p:cNvGrpSpPr/>
          <p:nvPr/>
        </p:nvGrpSpPr>
        <p:grpSpPr>
          <a:xfrm>
            <a:off x="771163" y="871277"/>
            <a:ext cx="4028428" cy="1760561"/>
            <a:chOff x="1412614" y="530077"/>
            <a:chExt cx="4028428" cy="1760561"/>
          </a:xfrm>
          <a:effectLst>
            <a:outerShdw blurRad="50800" dist="38100" dir="8100000" sx="103000" sy="103000" algn="tr" rotWithShape="0">
              <a:schemeClr val="bg1">
                <a:lumMod val="95000"/>
                <a:lumOff val="5000"/>
                <a:alpha val="65000"/>
              </a:schemeClr>
            </a:outerShdw>
          </a:effectLst>
        </p:grpSpPr>
        <p:sp>
          <p:nvSpPr>
            <p:cNvPr id="16" name="Rounded Rectangle 15"/>
            <p:cNvSpPr/>
            <p:nvPr/>
          </p:nvSpPr>
          <p:spPr>
            <a:xfrm>
              <a:off x="1412614" y="530077"/>
              <a:ext cx="4028428" cy="1760561"/>
            </a:xfrm>
            <a:prstGeom prst="roundRect">
              <a:avLst/>
            </a:prstGeom>
            <a:solidFill>
              <a:schemeClr val="tx1"/>
            </a:solidFill>
            <a:ln>
              <a:solidFill>
                <a:schemeClr val="tx1"/>
              </a:solidFill>
            </a:ln>
            <a:effectLst>
              <a:outerShdw blurRad="63500" sx="104000" sy="1040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639099" y="748281"/>
              <a:ext cx="3547885" cy="1304925"/>
              <a:chOff x="1639099" y="748281"/>
              <a:chExt cx="3547885" cy="1304925"/>
            </a:xfrm>
          </p:grpSpPr>
          <p:pic>
            <p:nvPicPr>
              <p:cNvPr id="4" name="Picture 3"/>
              <p:cNvPicPr>
                <a:picLocks noChangeAspect="1"/>
              </p:cNvPicPr>
              <p:nvPr/>
            </p:nvPicPr>
            <p:blipFill>
              <a:blip r:embed="rId3"/>
              <a:stretch>
                <a:fillRect/>
              </a:stretch>
            </p:blipFill>
            <p:spPr>
              <a:xfrm>
                <a:off x="1639099" y="748281"/>
                <a:ext cx="1428750" cy="1304925"/>
              </a:xfrm>
              <a:prstGeom prst="rect">
                <a:avLst/>
              </a:prstGeom>
            </p:spPr>
          </p:pic>
          <p:pic>
            <p:nvPicPr>
              <p:cNvPr id="5" name="Picture 4"/>
              <p:cNvPicPr>
                <a:picLocks noChangeAspect="1"/>
              </p:cNvPicPr>
              <p:nvPr/>
            </p:nvPicPr>
            <p:blipFill>
              <a:blip r:embed="rId4"/>
              <a:stretch>
                <a:fillRect/>
              </a:stretch>
            </p:blipFill>
            <p:spPr>
              <a:xfrm>
                <a:off x="3882059" y="748281"/>
                <a:ext cx="1304925" cy="1304925"/>
              </a:xfrm>
              <a:prstGeom prst="rect">
                <a:avLst/>
              </a:prstGeom>
            </p:spPr>
          </p:pic>
          <p:sp>
            <p:nvSpPr>
              <p:cNvPr id="7" name="TextBox 6"/>
              <p:cNvSpPr txBox="1"/>
              <p:nvPr/>
            </p:nvSpPr>
            <p:spPr>
              <a:xfrm>
                <a:off x="3248167" y="1132765"/>
                <a:ext cx="441146" cy="461665"/>
              </a:xfrm>
              <a:prstGeom prst="rect">
                <a:avLst/>
              </a:prstGeom>
              <a:noFill/>
            </p:spPr>
            <p:txBody>
              <a:bodyPr wrap="none" rtlCol="0">
                <a:spAutoFit/>
              </a:bodyPr>
              <a:lstStyle/>
              <a:p>
                <a:r>
                  <a:rPr lang="en-US" sz="2400" dirty="0">
                    <a:solidFill>
                      <a:schemeClr val="bg1"/>
                    </a:solidFill>
                  </a:rPr>
                  <a:t>or</a:t>
                </a:r>
              </a:p>
            </p:txBody>
          </p:sp>
        </p:grpSp>
      </p:grpSp>
      <p:grpSp>
        <p:nvGrpSpPr>
          <p:cNvPr id="19" name="Group 18"/>
          <p:cNvGrpSpPr/>
          <p:nvPr/>
        </p:nvGrpSpPr>
        <p:grpSpPr>
          <a:xfrm>
            <a:off x="4406794" y="2290644"/>
            <a:ext cx="4028428" cy="1760561"/>
            <a:chOff x="3525541" y="2483893"/>
            <a:chExt cx="4028428" cy="1760561"/>
          </a:xfrm>
          <a:effectLst>
            <a:outerShdw blurRad="63500" sx="104000" sy="104000" algn="ctr" rotWithShape="0">
              <a:prstClr val="black">
                <a:alpha val="65000"/>
              </a:prstClr>
            </a:outerShdw>
          </a:effectLst>
        </p:grpSpPr>
        <p:sp>
          <p:nvSpPr>
            <p:cNvPr id="14" name="Rounded Rectangle 13"/>
            <p:cNvSpPr/>
            <p:nvPr/>
          </p:nvSpPr>
          <p:spPr>
            <a:xfrm>
              <a:off x="3525541" y="2483893"/>
              <a:ext cx="4028428" cy="176056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3930166" y="2574131"/>
              <a:ext cx="3539706" cy="1580083"/>
              <a:chOff x="3930166" y="2574131"/>
              <a:chExt cx="3539706" cy="1580083"/>
            </a:xfrm>
          </p:grpSpPr>
          <p:pic>
            <p:nvPicPr>
              <p:cNvPr id="11" name="Picture 10"/>
              <p:cNvPicPr>
                <a:picLocks noChangeAspect="1"/>
              </p:cNvPicPr>
              <p:nvPr/>
            </p:nvPicPr>
            <p:blipFill>
              <a:blip r:embed="rId5"/>
              <a:stretch>
                <a:fillRect/>
              </a:stretch>
            </p:blipFill>
            <p:spPr>
              <a:xfrm>
                <a:off x="3930166" y="2574131"/>
                <a:ext cx="1147978" cy="1580083"/>
              </a:xfrm>
              <a:prstGeom prst="rect">
                <a:avLst/>
              </a:prstGeom>
            </p:spPr>
          </p:pic>
          <p:pic>
            <p:nvPicPr>
              <p:cNvPr id="12" name="Picture 11"/>
              <p:cNvPicPr>
                <a:picLocks noChangeAspect="1"/>
              </p:cNvPicPr>
              <p:nvPr/>
            </p:nvPicPr>
            <p:blipFill rotWithShape="1">
              <a:blip r:embed="rId6"/>
              <a:srcRect l="-3100" r="-570" b="25117"/>
              <a:stretch/>
            </p:blipFill>
            <p:spPr>
              <a:xfrm>
                <a:off x="5791197" y="2805112"/>
                <a:ext cx="1678675" cy="934375"/>
              </a:xfrm>
              <a:prstGeom prst="rect">
                <a:avLst/>
              </a:prstGeom>
            </p:spPr>
          </p:pic>
          <p:sp>
            <p:nvSpPr>
              <p:cNvPr id="13" name="TextBox 12"/>
              <p:cNvSpPr txBox="1"/>
              <p:nvPr/>
            </p:nvSpPr>
            <p:spPr>
              <a:xfrm>
                <a:off x="5278693" y="3078929"/>
                <a:ext cx="441146" cy="461665"/>
              </a:xfrm>
              <a:prstGeom prst="rect">
                <a:avLst/>
              </a:prstGeom>
              <a:noFill/>
            </p:spPr>
            <p:txBody>
              <a:bodyPr wrap="none" rtlCol="0">
                <a:spAutoFit/>
              </a:bodyPr>
              <a:lstStyle/>
              <a:p>
                <a:r>
                  <a:rPr lang="en-US" sz="2400" dirty="0">
                    <a:solidFill>
                      <a:schemeClr val="bg1"/>
                    </a:solidFill>
                  </a:rPr>
                  <a:t>or</a:t>
                </a:r>
              </a:p>
            </p:txBody>
          </p:sp>
        </p:grpSp>
      </p:grpSp>
      <p:grpSp>
        <p:nvGrpSpPr>
          <p:cNvPr id="6" name="Group 5"/>
          <p:cNvGrpSpPr/>
          <p:nvPr/>
        </p:nvGrpSpPr>
        <p:grpSpPr>
          <a:xfrm>
            <a:off x="778179" y="3766780"/>
            <a:ext cx="4028428" cy="1760561"/>
            <a:chOff x="778179" y="3766780"/>
            <a:chExt cx="4028428" cy="1760561"/>
          </a:xfrm>
          <a:effectLst>
            <a:outerShdw blurRad="63500" sx="104000" sy="104000" algn="ctr" rotWithShape="0">
              <a:prstClr val="black">
                <a:alpha val="65000"/>
              </a:prstClr>
            </a:outerShdw>
          </a:effectLst>
        </p:grpSpPr>
        <p:grpSp>
          <p:nvGrpSpPr>
            <p:cNvPr id="29" name="Group 28"/>
            <p:cNvGrpSpPr/>
            <p:nvPr/>
          </p:nvGrpSpPr>
          <p:grpSpPr>
            <a:xfrm>
              <a:off x="778179" y="3766780"/>
              <a:ext cx="4028428" cy="1760561"/>
              <a:chOff x="1158154" y="3603007"/>
              <a:chExt cx="4028428" cy="1760561"/>
            </a:xfrm>
          </p:grpSpPr>
          <p:grpSp>
            <p:nvGrpSpPr>
              <p:cNvPr id="22" name="Group 21"/>
              <p:cNvGrpSpPr/>
              <p:nvPr/>
            </p:nvGrpSpPr>
            <p:grpSpPr>
              <a:xfrm>
                <a:off x="1158154" y="3603007"/>
                <a:ext cx="4028428" cy="1760561"/>
                <a:chOff x="1412614" y="530077"/>
                <a:chExt cx="4028428" cy="1760561"/>
              </a:xfrm>
              <a:effectLst>
                <a:outerShdw blurRad="50800" dist="38100" dir="8100000" sx="103000" sy="103000" algn="tr" rotWithShape="0">
                  <a:schemeClr val="bg1">
                    <a:lumMod val="95000"/>
                    <a:lumOff val="5000"/>
                    <a:alpha val="65000"/>
                  </a:schemeClr>
                </a:outerShdw>
              </a:effectLst>
            </p:grpSpPr>
            <p:sp>
              <p:nvSpPr>
                <p:cNvPr id="23" name="Rounded Rectangle 22"/>
                <p:cNvSpPr/>
                <p:nvPr/>
              </p:nvSpPr>
              <p:spPr>
                <a:xfrm>
                  <a:off x="1412614" y="530077"/>
                  <a:ext cx="4028428" cy="176056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220871" y="1132765"/>
                  <a:ext cx="441146" cy="461665"/>
                </a:xfrm>
                <a:prstGeom prst="rect">
                  <a:avLst/>
                </a:prstGeom>
                <a:noFill/>
              </p:spPr>
              <p:txBody>
                <a:bodyPr wrap="none" rtlCol="0">
                  <a:spAutoFit/>
                </a:bodyPr>
                <a:lstStyle/>
                <a:p>
                  <a:r>
                    <a:rPr lang="en-US" sz="2400" dirty="0">
                      <a:solidFill>
                        <a:schemeClr val="bg1"/>
                      </a:solidFill>
                    </a:rPr>
                    <a:t>or</a:t>
                  </a:r>
                </a:p>
              </p:txBody>
            </p:sp>
          </p:grpSp>
          <p:pic>
            <p:nvPicPr>
              <p:cNvPr id="21" name="Picture 20"/>
              <p:cNvPicPr>
                <a:picLocks noChangeAspect="1"/>
              </p:cNvPicPr>
              <p:nvPr/>
            </p:nvPicPr>
            <p:blipFill>
              <a:blip r:embed="rId7"/>
              <a:stretch>
                <a:fillRect/>
              </a:stretch>
            </p:blipFill>
            <p:spPr>
              <a:xfrm>
                <a:off x="1285723" y="3919826"/>
                <a:ext cx="1670438" cy="1126922"/>
              </a:xfrm>
              <a:prstGeom prst="rect">
                <a:avLst/>
              </a:prstGeom>
            </p:spPr>
          </p:pic>
        </p:grpSp>
        <p:pic>
          <p:nvPicPr>
            <p:cNvPr id="3" name="Picture 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046631" y="3823354"/>
              <a:ext cx="1517951" cy="1539567"/>
            </a:xfrm>
            <a:prstGeom prst="rect">
              <a:avLst/>
            </a:prstGeom>
          </p:spPr>
        </p:pic>
      </p:grpSp>
    </p:spTree>
    <p:extLst>
      <p:ext uri="{BB962C8B-B14F-4D97-AF65-F5344CB8AC3E}">
        <p14:creationId xmlns:p14="http://schemas.microsoft.com/office/powerpoint/2010/main" val="23694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030" y="56965"/>
            <a:ext cx="6951518" cy="544186"/>
          </a:xfrm>
        </p:spPr>
        <p:txBody>
          <a:bodyPr>
            <a:normAutofit/>
          </a:bodyPr>
          <a:lstStyle/>
          <a:p>
            <a:pPr algn="ctr"/>
            <a:r>
              <a:rPr lang="en-US" sz="2800" dirty="0" err="1"/>
              <a:t>iI</a:t>
            </a:r>
            <a:r>
              <a:rPr lang="en-US" sz="2800" dirty="0"/>
              <a:t>. stable-label isotopic substrates</a:t>
            </a:r>
          </a:p>
        </p:txBody>
      </p:sp>
      <p:grpSp>
        <p:nvGrpSpPr>
          <p:cNvPr id="26" name="Group 25">
            <a:extLst>
              <a:ext uri="{FF2B5EF4-FFF2-40B4-BE49-F238E27FC236}">
                <a16:creationId xmlns:a16="http://schemas.microsoft.com/office/drawing/2014/main" id="{4C1ABA49-8304-4D96-A46A-32B8C790CF76}"/>
              </a:ext>
            </a:extLst>
          </p:cNvPr>
          <p:cNvGrpSpPr/>
          <p:nvPr/>
        </p:nvGrpSpPr>
        <p:grpSpPr>
          <a:xfrm>
            <a:off x="3973878" y="3699319"/>
            <a:ext cx="5033308" cy="2485083"/>
            <a:chOff x="3576085" y="3699319"/>
            <a:chExt cx="5033308" cy="2485083"/>
          </a:xfrm>
        </p:grpSpPr>
        <p:sp>
          <p:nvSpPr>
            <p:cNvPr id="25" name="Rectangle: Rounded Corners 24">
              <a:extLst>
                <a:ext uri="{FF2B5EF4-FFF2-40B4-BE49-F238E27FC236}">
                  <a16:creationId xmlns:a16="http://schemas.microsoft.com/office/drawing/2014/main" id="{3A9C57F7-A8C2-4BAC-8E60-BFA84DC6E071}"/>
                </a:ext>
              </a:extLst>
            </p:cNvPr>
            <p:cNvSpPr/>
            <p:nvPr/>
          </p:nvSpPr>
          <p:spPr>
            <a:xfrm>
              <a:off x="3576085" y="3699319"/>
              <a:ext cx="5033308" cy="2485083"/>
            </a:xfrm>
            <a:prstGeom prst="roundRect">
              <a:avLst/>
            </a:prstGeom>
            <a:solidFill>
              <a:schemeClr val="tx1"/>
            </a:solidFill>
            <a:ln>
              <a:solidFill>
                <a:schemeClr val="bg1"/>
              </a:solidFill>
            </a:ln>
            <a:effectLst>
              <a:outerShdw blurRad="63500" sx="104000" sy="1040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67BB16F-23D8-4597-A063-E3B2E8E93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955" y="4183665"/>
              <a:ext cx="3593266" cy="1598384"/>
            </a:xfrm>
            <a:prstGeom prst="rect">
              <a:avLst/>
            </a:prstGeom>
            <a:ln>
              <a:noFill/>
            </a:ln>
            <a:effectLst/>
          </p:spPr>
        </p:pic>
        <p:sp>
          <p:nvSpPr>
            <p:cNvPr id="14" name="TextBox 13">
              <a:extLst>
                <a:ext uri="{FF2B5EF4-FFF2-40B4-BE49-F238E27FC236}">
                  <a16:creationId xmlns:a16="http://schemas.microsoft.com/office/drawing/2014/main" id="{DFA2CEF6-C07C-403A-9069-E99763E69BDA}"/>
                </a:ext>
              </a:extLst>
            </p:cNvPr>
            <p:cNvSpPr txBox="1"/>
            <p:nvPr/>
          </p:nvSpPr>
          <p:spPr>
            <a:xfrm>
              <a:off x="4957292" y="5756797"/>
              <a:ext cx="2194832" cy="369332"/>
            </a:xfrm>
            <a:prstGeom prst="rect">
              <a:avLst/>
            </a:prstGeom>
            <a:noFill/>
          </p:spPr>
          <p:txBody>
            <a:bodyPr wrap="none" rtlCol="0">
              <a:spAutoFit/>
            </a:bodyPr>
            <a:lstStyle/>
            <a:p>
              <a:r>
                <a:rPr lang="en-US" dirty="0">
                  <a:solidFill>
                    <a:schemeClr val="bg1"/>
                  </a:solidFill>
                </a:rPr>
                <a:t>[</a:t>
              </a:r>
              <a:r>
                <a:rPr lang="en-US" baseline="30000" dirty="0">
                  <a:solidFill>
                    <a:schemeClr val="bg1"/>
                  </a:solidFill>
                </a:rPr>
                <a:t>13</a:t>
              </a:r>
              <a:r>
                <a:rPr lang="en-US" dirty="0">
                  <a:solidFill>
                    <a:schemeClr val="bg1"/>
                  </a:solidFill>
                </a:rPr>
                <a:t>C</a:t>
              </a:r>
              <a:r>
                <a:rPr lang="en-US" baseline="-25000" dirty="0">
                  <a:solidFill>
                    <a:schemeClr val="bg1"/>
                  </a:solidFill>
                </a:rPr>
                <a:t>5</a:t>
              </a:r>
              <a:r>
                <a:rPr lang="en-US" dirty="0">
                  <a:solidFill>
                    <a:schemeClr val="bg1"/>
                  </a:solidFill>
                </a:rPr>
                <a:t>, </a:t>
              </a:r>
              <a:r>
                <a:rPr lang="en-US" baseline="30000" dirty="0">
                  <a:solidFill>
                    <a:schemeClr val="bg1"/>
                  </a:solidFill>
                </a:rPr>
                <a:t>15</a:t>
              </a:r>
              <a:r>
                <a:rPr lang="en-US" dirty="0">
                  <a:solidFill>
                    <a:schemeClr val="bg1"/>
                  </a:solidFill>
                </a:rPr>
                <a:t>N</a:t>
              </a:r>
              <a:r>
                <a:rPr lang="en-US" baseline="-25000" dirty="0">
                  <a:solidFill>
                    <a:schemeClr val="bg1"/>
                  </a:solidFill>
                </a:rPr>
                <a:t>2</a:t>
              </a:r>
              <a:r>
                <a:rPr lang="en-US" dirty="0">
                  <a:solidFill>
                    <a:schemeClr val="bg1"/>
                  </a:solidFill>
                </a:rPr>
                <a:t>]-glutamine</a:t>
              </a:r>
            </a:p>
          </p:txBody>
        </p:sp>
        <p:sp>
          <p:nvSpPr>
            <p:cNvPr id="12" name="TextBox 11"/>
            <p:cNvSpPr txBox="1"/>
            <p:nvPr/>
          </p:nvSpPr>
          <p:spPr>
            <a:xfrm>
              <a:off x="5021678" y="3728681"/>
              <a:ext cx="2256708" cy="369332"/>
            </a:xfrm>
            <a:prstGeom prst="rect">
              <a:avLst/>
            </a:prstGeom>
            <a:noFill/>
          </p:spPr>
          <p:txBody>
            <a:bodyPr wrap="none" rtlCol="0">
              <a:spAutoFit/>
            </a:bodyPr>
            <a:lstStyle/>
            <a:p>
              <a:r>
                <a:rPr lang="en-US" dirty="0">
                  <a:solidFill>
                    <a:schemeClr val="bg1"/>
                  </a:solidFill>
                </a:rPr>
                <a:t>double-label substrate</a:t>
              </a:r>
            </a:p>
          </p:txBody>
        </p:sp>
      </p:grpSp>
      <p:grpSp>
        <p:nvGrpSpPr>
          <p:cNvPr id="6" name="Group 5">
            <a:extLst>
              <a:ext uri="{FF2B5EF4-FFF2-40B4-BE49-F238E27FC236}">
                <a16:creationId xmlns:a16="http://schemas.microsoft.com/office/drawing/2014/main" id="{636E6764-B0B7-460B-98EB-0369092355DE}"/>
              </a:ext>
            </a:extLst>
          </p:cNvPr>
          <p:cNvGrpSpPr/>
          <p:nvPr/>
        </p:nvGrpSpPr>
        <p:grpSpPr>
          <a:xfrm>
            <a:off x="161392" y="673598"/>
            <a:ext cx="5921908" cy="2485084"/>
            <a:chOff x="440792" y="997775"/>
            <a:chExt cx="5921908" cy="2485084"/>
          </a:xfrm>
          <a:effectLst>
            <a:outerShdw blurRad="63500" sx="104000" sy="104000" algn="ctr" rotWithShape="0">
              <a:prstClr val="black">
                <a:alpha val="65000"/>
              </a:prstClr>
            </a:outerShdw>
          </a:effectLst>
        </p:grpSpPr>
        <p:sp>
          <p:nvSpPr>
            <p:cNvPr id="3" name="Rectangle: Rounded Corners 2">
              <a:extLst>
                <a:ext uri="{FF2B5EF4-FFF2-40B4-BE49-F238E27FC236}">
                  <a16:creationId xmlns:a16="http://schemas.microsoft.com/office/drawing/2014/main" id="{C59E5709-AACD-45AC-885A-F61E6D5931D2}"/>
                </a:ext>
              </a:extLst>
            </p:cNvPr>
            <p:cNvSpPr/>
            <p:nvPr/>
          </p:nvSpPr>
          <p:spPr>
            <a:xfrm>
              <a:off x="440792" y="997775"/>
              <a:ext cx="5921908" cy="2485084"/>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08AB63F-B271-46A8-A34E-CE6DB7C13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145" y="1233890"/>
              <a:ext cx="1701657" cy="1575608"/>
            </a:xfrm>
            <a:prstGeom prst="rect">
              <a:avLst/>
            </a:prstGeom>
            <a:ln w="12700">
              <a:noFill/>
            </a:ln>
            <a:effectLst/>
          </p:spPr>
        </p:pic>
        <p:sp>
          <p:nvSpPr>
            <p:cNvPr id="8" name="TextBox 7">
              <a:extLst>
                <a:ext uri="{FF2B5EF4-FFF2-40B4-BE49-F238E27FC236}">
                  <a16:creationId xmlns:a16="http://schemas.microsoft.com/office/drawing/2014/main" id="{8D63ED4C-055A-44F0-B82D-79E7726E6002}"/>
                </a:ext>
              </a:extLst>
            </p:cNvPr>
            <p:cNvSpPr txBox="1"/>
            <p:nvPr/>
          </p:nvSpPr>
          <p:spPr>
            <a:xfrm>
              <a:off x="991244" y="2872008"/>
              <a:ext cx="1649812" cy="369332"/>
            </a:xfrm>
            <a:prstGeom prst="rect">
              <a:avLst/>
            </a:prstGeom>
            <a:noFill/>
          </p:spPr>
          <p:txBody>
            <a:bodyPr wrap="none" rtlCol="0">
              <a:spAutoFit/>
            </a:bodyPr>
            <a:lstStyle/>
            <a:p>
              <a:pPr algn="ctr"/>
              <a:r>
                <a:rPr lang="en-US" dirty="0"/>
                <a:t>[</a:t>
              </a:r>
              <a:r>
                <a:rPr lang="en-US" dirty="0">
                  <a:solidFill>
                    <a:schemeClr val="bg1"/>
                  </a:solidFill>
                </a:rPr>
                <a:t>[U-</a:t>
              </a:r>
              <a:r>
                <a:rPr lang="en-US" baseline="30000" dirty="0">
                  <a:solidFill>
                    <a:schemeClr val="bg1"/>
                  </a:solidFill>
                </a:rPr>
                <a:t>13</a:t>
              </a:r>
              <a:r>
                <a:rPr lang="en-US" dirty="0">
                  <a:solidFill>
                    <a:schemeClr val="bg1"/>
                  </a:solidFill>
                </a:rPr>
                <a:t>C]-glucose</a:t>
              </a:r>
            </a:p>
          </p:txBody>
        </p:sp>
        <p:sp>
          <p:nvSpPr>
            <p:cNvPr id="15" name="TextBox 14">
              <a:extLst>
                <a:ext uri="{FF2B5EF4-FFF2-40B4-BE49-F238E27FC236}">
                  <a16:creationId xmlns:a16="http://schemas.microsoft.com/office/drawing/2014/main" id="{DFA2CEF6-C07C-403A-9069-E99763E69BDA}"/>
                </a:ext>
              </a:extLst>
            </p:cNvPr>
            <p:cNvSpPr txBox="1"/>
            <p:nvPr/>
          </p:nvSpPr>
          <p:spPr>
            <a:xfrm>
              <a:off x="3625982" y="2646992"/>
              <a:ext cx="1802096" cy="369332"/>
            </a:xfrm>
            <a:prstGeom prst="rect">
              <a:avLst/>
            </a:prstGeom>
            <a:noFill/>
          </p:spPr>
          <p:txBody>
            <a:bodyPr wrap="none" rtlCol="0">
              <a:spAutoFit/>
            </a:bodyPr>
            <a:lstStyle/>
            <a:p>
              <a:r>
                <a:rPr lang="en-US" dirty="0">
                  <a:solidFill>
                    <a:schemeClr val="bg1"/>
                  </a:solidFill>
                </a:rPr>
                <a:t>[U-</a:t>
              </a:r>
              <a:r>
                <a:rPr lang="en-US" baseline="30000" dirty="0">
                  <a:solidFill>
                    <a:schemeClr val="bg1"/>
                  </a:solidFill>
                </a:rPr>
                <a:t>13</a:t>
              </a:r>
              <a:r>
                <a:rPr lang="en-US" dirty="0">
                  <a:solidFill>
                    <a:schemeClr val="bg1"/>
                  </a:solidFill>
                </a:rPr>
                <a:t>C]-glutamine</a:t>
              </a:r>
            </a:p>
          </p:txBody>
        </p:sp>
        <p:pic>
          <p:nvPicPr>
            <p:cNvPr id="10" name="Picture 9"/>
            <p:cNvPicPr>
              <a:picLocks noChangeAspect="1"/>
            </p:cNvPicPr>
            <p:nvPr/>
          </p:nvPicPr>
          <p:blipFill>
            <a:blip r:embed="rId5"/>
            <a:stretch>
              <a:fillRect/>
            </a:stretch>
          </p:blipFill>
          <p:spPr>
            <a:xfrm>
              <a:off x="3112555" y="1351467"/>
              <a:ext cx="2762250" cy="1219200"/>
            </a:xfrm>
            <a:prstGeom prst="rect">
              <a:avLst/>
            </a:prstGeom>
            <a:ln w="9525">
              <a:noFill/>
            </a:ln>
            <a:effectLst/>
          </p:spPr>
        </p:pic>
      </p:grpSp>
      <p:grpSp>
        <p:nvGrpSpPr>
          <p:cNvPr id="18" name="Group 17">
            <a:extLst>
              <a:ext uri="{FF2B5EF4-FFF2-40B4-BE49-F238E27FC236}">
                <a16:creationId xmlns:a16="http://schemas.microsoft.com/office/drawing/2014/main" id="{9F66F1DA-2241-4B1C-BA8F-D7534503223C}"/>
              </a:ext>
            </a:extLst>
          </p:cNvPr>
          <p:cNvGrpSpPr/>
          <p:nvPr/>
        </p:nvGrpSpPr>
        <p:grpSpPr>
          <a:xfrm>
            <a:off x="161391" y="3788965"/>
            <a:ext cx="3414087" cy="2485084"/>
            <a:chOff x="-4609769" y="1949728"/>
            <a:chExt cx="3414087" cy="2485084"/>
          </a:xfrm>
        </p:grpSpPr>
        <p:sp>
          <p:nvSpPr>
            <p:cNvPr id="17" name="Rectangle: Rounded Corners 16">
              <a:extLst>
                <a:ext uri="{FF2B5EF4-FFF2-40B4-BE49-F238E27FC236}">
                  <a16:creationId xmlns:a16="http://schemas.microsoft.com/office/drawing/2014/main" id="{7F4461A6-27C7-4E11-B4BE-5EEDACE4D9D8}"/>
                </a:ext>
              </a:extLst>
            </p:cNvPr>
            <p:cNvSpPr/>
            <p:nvPr/>
          </p:nvSpPr>
          <p:spPr>
            <a:xfrm>
              <a:off x="-4609769" y="1949728"/>
              <a:ext cx="3414087" cy="2485084"/>
            </a:xfrm>
            <a:prstGeom prst="roundRect">
              <a:avLst/>
            </a:prstGeom>
            <a:solidFill>
              <a:schemeClr val="tx1"/>
            </a:solidFill>
            <a:ln>
              <a:solidFill>
                <a:schemeClr val="bg1"/>
              </a:solidFill>
            </a:ln>
            <a:effectLst>
              <a:outerShdw blurRad="63500" sx="104000" sy="1040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3855427" y="2181507"/>
              <a:ext cx="1828862" cy="1135156"/>
            </a:xfrm>
            <a:prstGeom prst="rect">
              <a:avLst/>
            </a:prstGeom>
            <a:ln>
              <a:noFill/>
            </a:ln>
            <a:effectLst/>
          </p:spPr>
        </p:pic>
        <p:sp>
          <p:nvSpPr>
            <p:cNvPr id="16" name="TextBox 15">
              <a:extLst>
                <a:ext uri="{FF2B5EF4-FFF2-40B4-BE49-F238E27FC236}">
                  <a16:creationId xmlns:a16="http://schemas.microsoft.com/office/drawing/2014/main" id="{DFA2CEF6-C07C-403A-9069-E99763E69BDA}"/>
                </a:ext>
              </a:extLst>
            </p:cNvPr>
            <p:cNvSpPr txBox="1"/>
            <p:nvPr/>
          </p:nvSpPr>
          <p:spPr>
            <a:xfrm>
              <a:off x="-4228768" y="3605225"/>
              <a:ext cx="2677144" cy="646331"/>
            </a:xfrm>
            <a:prstGeom prst="rect">
              <a:avLst/>
            </a:prstGeom>
            <a:noFill/>
          </p:spPr>
          <p:txBody>
            <a:bodyPr wrap="none" rtlCol="0">
              <a:spAutoFit/>
            </a:bodyPr>
            <a:lstStyle/>
            <a:p>
              <a:pPr algn="ctr"/>
              <a:r>
                <a:rPr lang="en-US" dirty="0">
                  <a:solidFill>
                    <a:schemeClr val="bg1"/>
                  </a:solidFill>
                </a:rPr>
                <a:t>sodium [</a:t>
              </a:r>
              <a:r>
                <a:rPr lang="en-US" baseline="30000" dirty="0">
                  <a:solidFill>
                    <a:schemeClr val="bg1"/>
                  </a:solidFill>
                </a:rPr>
                <a:t>13</a:t>
              </a:r>
              <a:r>
                <a:rPr lang="en-US" dirty="0">
                  <a:solidFill>
                    <a:schemeClr val="bg1"/>
                  </a:solidFill>
                </a:rPr>
                <a:t>C</a:t>
              </a:r>
              <a:r>
                <a:rPr lang="en-US" baseline="-25000" dirty="0">
                  <a:solidFill>
                    <a:schemeClr val="bg1"/>
                  </a:solidFill>
                </a:rPr>
                <a:t>1</a:t>
              </a:r>
              <a:r>
                <a:rPr lang="en-US" dirty="0">
                  <a:solidFill>
                    <a:schemeClr val="bg1"/>
                  </a:solidFill>
                </a:rPr>
                <a:t>]-bicarbonate</a:t>
              </a:r>
            </a:p>
            <a:p>
              <a:pPr algn="ctr"/>
              <a:r>
                <a:rPr lang="en-US" dirty="0">
                  <a:solidFill>
                    <a:schemeClr val="bg1"/>
                  </a:solidFill>
                </a:rPr>
                <a:t>for </a:t>
              </a:r>
              <a:r>
                <a:rPr lang="en-US" baseline="30000" dirty="0">
                  <a:solidFill>
                    <a:schemeClr val="bg1"/>
                  </a:solidFill>
                </a:rPr>
                <a:t>13</a:t>
              </a:r>
              <a:r>
                <a:rPr lang="en-US" dirty="0">
                  <a:solidFill>
                    <a:schemeClr val="bg1"/>
                  </a:solidFill>
                </a:rPr>
                <a:t>CO</a:t>
              </a:r>
              <a:r>
                <a:rPr lang="en-US" baseline="-25000" dirty="0">
                  <a:solidFill>
                    <a:schemeClr val="bg1"/>
                  </a:solidFill>
                </a:rPr>
                <a:t>2</a:t>
              </a:r>
              <a:r>
                <a:rPr lang="en-US" dirty="0">
                  <a:solidFill>
                    <a:schemeClr val="bg1"/>
                  </a:solidFill>
                </a:rPr>
                <a:t> incorporation</a:t>
              </a:r>
            </a:p>
          </p:txBody>
        </p:sp>
      </p:grpSp>
      <p:grpSp>
        <p:nvGrpSpPr>
          <p:cNvPr id="24" name="Group 23">
            <a:extLst>
              <a:ext uri="{FF2B5EF4-FFF2-40B4-BE49-F238E27FC236}">
                <a16:creationId xmlns:a16="http://schemas.microsoft.com/office/drawing/2014/main" id="{3C5BFEAE-EBE9-42AE-96EC-2E8BBF6E70A7}"/>
              </a:ext>
            </a:extLst>
          </p:cNvPr>
          <p:cNvGrpSpPr/>
          <p:nvPr/>
        </p:nvGrpSpPr>
        <p:grpSpPr>
          <a:xfrm>
            <a:off x="6517986" y="658763"/>
            <a:ext cx="2489200" cy="2485084"/>
            <a:chOff x="9828232" y="2348713"/>
            <a:chExt cx="2489200" cy="2485084"/>
          </a:xfrm>
        </p:grpSpPr>
        <p:grpSp>
          <p:nvGrpSpPr>
            <p:cNvPr id="20" name="Group 19">
              <a:extLst>
                <a:ext uri="{FF2B5EF4-FFF2-40B4-BE49-F238E27FC236}">
                  <a16:creationId xmlns:a16="http://schemas.microsoft.com/office/drawing/2014/main" id="{4003B269-5B42-4967-84B2-5CE1203E0D1E}"/>
                </a:ext>
              </a:extLst>
            </p:cNvPr>
            <p:cNvGrpSpPr/>
            <p:nvPr/>
          </p:nvGrpSpPr>
          <p:grpSpPr>
            <a:xfrm>
              <a:off x="9828232" y="2348713"/>
              <a:ext cx="2489200" cy="2485084"/>
              <a:chOff x="9828232" y="2348713"/>
              <a:chExt cx="2489200" cy="2485084"/>
            </a:xfrm>
          </p:grpSpPr>
          <p:sp>
            <p:nvSpPr>
              <p:cNvPr id="19" name="Rectangle: Rounded Corners 18">
                <a:extLst>
                  <a:ext uri="{FF2B5EF4-FFF2-40B4-BE49-F238E27FC236}">
                    <a16:creationId xmlns:a16="http://schemas.microsoft.com/office/drawing/2014/main" id="{4A8FF8EE-2BA7-4857-9642-095CDF300C5A}"/>
                  </a:ext>
                </a:extLst>
              </p:cNvPr>
              <p:cNvSpPr/>
              <p:nvPr/>
            </p:nvSpPr>
            <p:spPr>
              <a:xfrm>
                <a:off x="9828232" y="2348713"/>
                <a:ext cx="2489200" cy="2485084"/>
              </a:xfrm>
              <a:prstGeom prst="roundRect">
                <a:avLst/>
              </a:prstGeom>
              <a:solidFill>
                <a:schemeClr val="tx1"/>
              </a:solidFill>
              <a:ln>
                <a:solidFill>
                  <a:schemeClr val="bg1"/>
                </a:solidFill>
              </a:ln>
              <a:effectLst>
                <a:outerShdw blurRad="63500" sx="104000" sy="104000" algn="ct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47A1DD-EC98-448A-82A0-7C27F039B7D0}"/>
                  </a:ext>
                </a:extLst>
              </p:cNvPr>
              <p:cNvSpPr txBox="1"/>
              <p:nvPr/>
            </p:nvSpPr>
            <p:spPr>
              <a:xfrm>
                <a:off x="10154151" y="4270432"/>
                <a:ext cx="1837361" cy="369332"/>
              </a:xfrm>
              <a:prstGeom prst="rect">
                <a:avLst/>
              </a:prstGeom>
              <a:noFill/>
            </p:spPr>
            <p:txBody>
              <a:bodyPr wrap="none" rtlCol="0">
                <a:spAutoFit/>
              </a:bodyPr>
              <a:lstStyle/>
              <a:p>
                <a:pPr algn="ctr"/>
                <a:r>
                  <a:rPr lang="en-US" dirty="0">
                    <a:solidFill>
                      <a:schemeClr val="bg1"/>
                    </a:solidFill>
                  </a:rPr>
                  <a:t>[1,2-</a:t>
                </a:r>
                <a:r>
                  <a:rPr lang="en-US" baseline="30000" dirty="0">
                    <a:solidFill>
                      <a:schemeClr val="bg1"/>
                    </a:solidFill>
                  </a:rPr>
                  <a:t>13</a:t>
                </a:r>
                <a:r>
                  <a:rPr lang="en-US" dirty="0">
                    <a:solidFill>
                      <a:schemeClr val="bg1"/>
                    </a:solidFill>
                  </a:rPr>
                  <a:t>C</a:t>
                </a:r>
                <a:r>
                  <a:rPr lang="en-US" baseline="-25000" dirty="0">
                    <a:solidFill>
                      <a:schemeClr val="bg1"/>
                    </a:solidFill>
                  </a:rPr>
                  <a:t>2</a:t>
                </a:r>
                <a:r>
                  <a:rPr lang="en-US" dirty="0">
                    <a:solidFill>
                      <a:schemeClr val="bg1"/>
                    </a:solidFill>
                  </a:rPr>
                  <a:t>]-glucose</a:t>
                </a:r>
              </a:p>
            </p:txBody>
          </p:sp>
        </p:grpSp>
        <p:pic>
          <p:nvPicPr>
            <p:cNvPr id="23" name="Picture 22">
              <a:extLst>
                <a:ext uri="{FF2B5EF4-FFF2-40B4-BE49-F238E27FC236}">
                  <a16:creationId xmlns:a16="http://schemas.microsoft.com/office/drawing/2014/main" id="{85416045-8982-41DC-AA5D-0BCC53C57187}"/>
                </a:ext>
              </a:extLst>
            </p:cNvPr>
            <p:cNvPicPr>
              <a:picLocks noChangeAspect="1"/>
            </p:cNvPicPr>
            <p:nvPr/>
          </p:nvPicPr>
          <p:blipFill>
            <a:blip r:embed="rId7"/>
            <a:stretch>
              <a:fillRect/>
            </a:stretch>
          </p:blipFill>
          <p:spPr>
            <a:xfrm>
              <a:off x="10154151" y="2485321"/>
              <a:ext cx="1848207" cy="1703417"/>
            </a:xfrm>
            <a:prstGeom prst="rect">
              <a:avLst/>
            </a:prstGeom>
          </p:spPr>
        </p:pic>
      </p:grpSp>
    </p:spTree>
    <p:extLst>
      <p:ext uri="{BB962C8B-B14F-4D97-AF65-F5344CB8AC3E}">
        <p14:creationId xmlns:p14="http://schemas.microsoft.com/office/powerpoint/2010/main" val="8733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4"/>
</p:tagLst>
</file>

<file path=ppt/tags/tag2.xml><?xml version="1.0" encoding="utf-8"?>
<p:tagLst xmlns:a="http://schemas.openxmlformats.org/drawingml/2006/main" xmlns:r="http://schemas.openxmlformats.org/officeDocument/2006/relationships" xmlns:p="http://schemas.openxmlformats.org/presentationml/2006/main">
  <p:tag name="TIMING" val="|17.5|10.3|0.4|58.7|0.8"/>
</p:tagLst>
</file>

<file path=ppt/tags/tag3.xml><?xml version="1.0" encoding="utf-8"?>
<p:tagLst xmlns:a="http://schemas.openxmlformats.org/drawingml/2006/main" xmlns:r="http://schemas.openxmlformats.org/officeDocument/2006/relationships" xmlns:p="http://schemas.openxmlformats.org/presentationml/2006/main">
  <p:tag name="TIMING" val="|39|21.7|11.7|11.8|1.8|3.7|6.2"/>
</p:tagLst>
</file>

<file path=ppt/tags/tag4.xml><?xml version="1.0" encoding="utf-8"?>
<p:tagLst xmlns:a="http://schemas.openxmlformats.org/drawingml/2006/main" xmlns:r="http://schemas.openxmlformats.org/officeDocument/2006/relationships" xmlns:p="http://schemas.openxmlformats.org/presentationml/2006/main">
  <p:tag name="TIMING" val="|35.1"/>
</p:tagLst>
</file>

<file path=ppt/tags/tag5.xml><?xml version="1.0" encoding="utf-8"?>
<p:tagLst xmlns:a="http://schemas.openxmlformats.org/drawingml/2006/main" xmlns:r="http://schemas.openxmlformats.org/officeDocument/2006/relationships" xmlns:p="http://schemas.openxmlformats.org/presentationml/2006/main">
  <p:tag name="TIMING" val="|14.7|31.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8520</TotalTime>
  <Words>4908</Words>
  <Application>Microsoft Office PowerPoint</Application>
  <PresentationFormat>On-screen Show (4:3)</PresentationFormat>
  <Paragraphs>847</Paragraphs>
  <Slides>41</Slides>
  <Notes>35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ＭＳ Ｐゴシック</vt:lpstr>
      <vt:lpstr>Arial</vt:lpstr>
      <vt:lpstr>Calibri</vt:lpstr>
      <vt:lpstr>Calibri Light</vt:lpstr>
      <vt:lpstr>Cambria Math</vt:lpstr>
      <vt:lpstr>Courier New</vt:lpstr>
      <vt:lpstr>Times New Roman</vt:lpstr>
      <vt:lpstr>Trebuchet MS</vt:lpstr>
      <vt:lpstr>Tw Cen MT</vt:lpstr>
      <vt:lpstr>Circuit</vt:lpstr>
      <vt:lpstr>ISIS/Draw Sketch</vt:lpstr>
      <vt:lpstr>Mapping Metabolic Networks in Complex Biological Systems using Carbon-13 isotopes</vt:lpstr>
      <vt:lpstr>Overview</vt:lpstr>
      <vt:lpstr>I. relevant atoms and their isotopes</vt:lpstr>
      <vt:lpstr>I. a “matter” of perspective</vt:lpstr>
      <vt:lpstr>I. isotopically-labeled background</vt:lpstr>
      <vt:lpstr>I. Background of isotopically labeled alanine species</vt:lpstr>
      <vt:lpstr>Overview</vt:lpstr>
      <vt:lpstr>II. What are the Specific aims of the project?</vt:lpstr>
      <vt:lpstr>iI. stable-label isotopic substrates</vt:lpstr>
      <vt:lpstr>II. Study design</vt:lpstr>
      <vt:lpstr>Overview</vt:lpstr>
      <vt:lpstr>III. Mass spectrometers</vt:lpstr>
      <vt:lpstr>III. Pertinent MS nomenclature</vt:lpstr>
      <vt:lpstr>III. Low-Res Q1 scan for Alanine</vt:lpstr>
      <vt:lpstr>III. HRAM-MS MS1 scan for Alanine</vt:lpstr>
      <vt:lpstr>iii. Overlap of isotopically labeled alanine species</vt:lpstr>
      <vt:lpstr>Overview</vt:lpstr>
      <vt:lpstr>Iv. Collaboration with Patricia Scaraffia</vt:lpstr>
      <vt:lpstr>PowerPoint Presentation</vt:lpstr>
      <vt:lpstr>PowerPoint Presentation</vt:lpstr>
      <vt:lpstr>IV. Scope of this Research Study</vt:lpstr>
      <vt:lpstr>IV. Study Design</vt:lpstr>
      <vt:lpstr>IV. Feeding &amp; Quench Procedure</vt:lpstr>
      <vt:lpstr>LC-LR-MS/MS - based Positional Isotopomer Measurements </vt:lpstr>
      <vt:lpstr>iV. Ala Fragmentation patterns with Correction parameters </vt:lpstr>
      <vt:lpstr>iv. Scheduled SRM chromatogram on the Agilent Triple quad MS</vt:lpstr>
      <vt:lpstr>iv. Plots of [(M+1)-Ala] vs. Time</vt:lpstr>
      <vt:lpstr>iv. Plots of [(M+2)-Ala] &amp; [(M+3)-Ala] vs. Time</vt:lpstr>
      <vt:lpstr>iV. [13C2]-Ala correction algorithm</vt:lpstr>
      <vt:lpstr>iV. Generic Correction algorithm</vt:lpstr>
      <vt:lpstr>iv. Application of the correction algorithm to empirical data</vt:lpstr>
      <vt:lpstr>LC-HRAM-MS/MS - based Isotopolog Population Measurements </vt:lpstr>
      <vt:lpstr>IV. Targeted Metabolomic Methods</vt:lpstr>
      <vt:lpstr>IV. Metabolites Measured</vt:lpstr>
      <vt:lpstr>IV. tSIM Scan Window Selection</vt:lpstr>
      <vt:lpstr>VI. Experimental Results for Amino Acids and derivatives</vt:lpstr>
      <vt:lpstr>VI. Experimental Results for Organic Acids</vt:lpstr>
      <vt:lpstr>V. Metabolic Map of pathways in the A. Aegypti mosquito</vt:lpstr>
      <vt:lpstr>Conclusions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Carbon-13 isotope tracing in female Aedes aegypti mosquitoes fed [1,2-13C2]-glucose using an OrbiTrap fusion mass spectrometer</dc:title>
  <dc:creator>Thomas Horvath</dc:creator>
  <cp:lastModifiedBy>Horvath, Thomas</cp:lastModifiedBy>
  <cp:revision>1509</cp:revision>
  <cp:lastPrinted>2019-05-23T19:44:57Z</cp:lastPrinted>
  <dcterms:created xsi:type="dcterms:W3CDTF">2018-09-19T01:38:46Z</dcterms:created>
  <dcterms:modified xsi:type="dcterms:W3CDTF">2019-05-28T14:33:30Z</dcterms:modified>
</cp:coreProperties>
</file>